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 id="2147483780" r:id="rId2"/>
    <p:sldMasterId id="2147483804" r:id="rId3"/>
    <p:sldMasterId id="2147483816" r:id="rId4"/>
  </p:sldMasterIdLst>
  <p:notesMasterIdLst>
    <p:notesMasterId r:id="rId28"/>
  </p:notesMasterIdLst>
  <p:sldIdLst>
    <p:sldId id="276" r:id="rId5"/>
    <p:sldId id="277" r:id="rId6"/>
    <p:sldId id="278" r:id="rId7"/>
    <p:sldId id="279" r:id="rId8"/>
    <p:sldId id="271" r:id="rId9"/>
    <p:sldId id="272" r:id="rId10"/>
    <p:sldId id="273" r:id="rId11"/>
    <p:sldId id="274" r:id="rId12"/>
    <p:sldId id="275" r:id="rId13"/>
    <p:sldId id="280" r:id="rId14"/>
    <p:sldId id="282" r:id="rId15"/>
    <p:sldId id="268" r:id="rId16"/>
    <p:sldId id="269" r:id="rId17"/>
    <p:sldId id="270" r:id="rId18"/>
    <p:sldId id="256" r:id="rId19"/>
    <p:sldId id="259" r:id="rId20"/>
    <p:sldId id="261" r:id="rId21"/>
    <p:sldId id="262" r:id="rId22"/>
    <p:sldId id="263" r:id="rId23"/>
    <p:sldId id="264" r:id="rId24"/>
    <p:sldId id="265" r:id="rId25"/>
    <p:sldId id="266" r:id="rId26"/>
    <p:sldId id="26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21" autoAdjust="0"/>
    <p:restoredTop sz="94660"/>
  </p:normalViewPr>
  <p:slideViewPr>
    <p:cSldViewPr snapToGrid="0">
      <p:cViewPr varScale="1">
        <p:scale>
          <a:sx n="74" d="100"/>
          <a:sy n="74" d="100"/>
        </p:scale>
        <p:origin x="3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6ABAB2-F1F9-4489-BC4F-95D827136958}" type="doc">
      <dgm:prSet loTypeId="urn:microsoft.com/office/officeart/2005/8/layout/hList6" loCatId="list" qsTypeId="urn:microsoft.com/office/officeart/2005/8/quickstyle/3d6" qsCatId="3D" csTypeId="urn:microsoft.com/office/officeart/2005/8/colors/colorful4" csCatId="colorful" phldr="1"/>
      <dgm:spPr/>
      <dgm:t>
        <a:bodyPr/>
        <a:lstStyle/>
        <a:p>
          <a:endParaRPr lang="es-MX"/>
        </a:p>
      </dgm:t>
    </dgm:pt>
    <dgm:pt modelId="{2768CD60-8410-45DC-982D-93031703526D}">
      <dgm:prSet phldrT="[Texto]"/>
      <dgm:spPr/>
      <dgm:t>
        <a:bodyPr/>
        <a:lstStyle/>
        <a:p>
          <a:r>
            <a:rPr lang="es-MX" dirty="0" smtClean="0">
              <a:latin typeface="Aharoni" panose="02010803020104030203" pitchFamily="2" charset="-79"/>
              <a:cs typeface="Aharoni" panose="02010803020104030203" pitchFamily="2" charset="-79"/>
            </a:rPr>
            <a:t>Hindúes</a:t>
          </a:r>
          <a:endParaRPr lang="es-MX" dirty="0">
            <a:latin typeface="Aharoni" panose="02010803020104030203" pitchFamily="2" charset="-79"/>
            <a:cs typeface="Aharoni" panose="02010803020104030203" pitchFamily="2" charset="-79"/>
          </a:endParaRPr>
        </a:p>
      </dgm:t>
    </dgm:pt>
    <dgm:pt modelId="{E2F610D0-8165-4204-B2A6-27931AD924C0}" type="parTrans" cxnId="{2CC023F9-AEB2-4511-BBAB-5DEF9672A99E}">
      <dgm:prSet/>
      <dgm:spPr/>
      <dgm:t>
        <a:bodyPr/>
        <a:lstStyle/>
        <a:p>
          <a:endParaRPr lang="es-MX">
            <a:latin typeface="Aharoni" panose="02010803020104030203" pitchFamily="2" charset="-79"/>
            <a:cs typeface="Aharoni" panose="02010803020104030203" pitchFamily="2" charset="-79"/>
          </a:endParaRPr>
        </a:p>
      </dgm:t>
    </dgm:pt>
    <dgm:pt modelId="{5094B25A-F6AC-43FD-A0AC-0E287ECC934C}" type="sibTrans" cxnId="{2CC023F9-AEB2-4511-BBAB-5DEF9672A99E}">
      <dgm:prSet/>
      <dgm:spPr/>
      <dgm:t>
        <a:bodyPr/>
        <a:lstStyle/>
        <a:p>
          <a:endParaRPr lang="es-MX">
            <a:latin typeface="Aharoni" panose="02010803020104030203" pitchFamily="2" charset="-79"/>
            <a:cs typeface="Aharoni" panose="02010803020104030203" pitchFamily="2" charset="-79"/>
          </a:endParaRPr>
        </a:p>
      </dgm:t>
    </dgm:pt>
    <dgm:pt modelId="{21572AC3-D07F-4825-95A7-3BB90D4FA251}">
      <dgm:prSet phldrT="[Texto]"/>
      <dgm:spPr/>
      <dgm:t>
        <a:bodyPr/>
        <a:lstStyle/>
        <a:p>
          <a:r>
            <a:rPr lang="es-MX" dirty="0" smtClean="0">
              <a:latin typeface="Aharoni" panose="02010803020104030203" pitchFamily="2" charset="-79"/>
              <a:cs typeface="Aharoni" panose="02010803020104030203" pitchFamily="2" charset="-79"/>
            </a:rPr>
            <a:t>No consumen ajo ni cebolla</a:t>
          </a:r>
          <a:endParaRPr lang="es-MX" dirty="0">
            <a:latin typeface="Aharoni" panose="02010803020104030203" pitchFamily="2" charset="-79"/>
            <a:cs typeface="Aharoni" panose="02010803020104030203" pitchFamily="2" charset="-79"/>
          </a:endParaRPr>
        </a:p>
      </dgm:t>
    </dgm:pt>
    <dgm:pt modelId="{507FC818-A894-4776-BEA8-A77737AB1E8F}" type="parTrans" cxnId="{6E43861A-1033-4B12-88B8-AABDCEAFE98E}">
      <dgm:prSet/>
      <dgm:spPr/>
      <dgm:t>
        <a:bodyPr/>
        <a:lstStyle/>
        <a:p>
          <a:endParaRPr lang="es-MX">
            <a:latin typeface="Aharoni" panose="02010803020104030203" pitchFamily="2" charset="-79"/>
            <a:cs typeface="Aharoni" panose="02010803020104030203" pitchFamily="2" charset="-79"/>
          </a:endParaRPr>
        </a:p>
      </dgm:t>
    </dgm:pt>
    <dgm:pt modelId="{0E26780B-3CFA-4EAF-B5B2-88CDF4F4A509}" type="sibTrans" cxnId="{6E43861A-1033-4B12-88B8-AABDCEAFE98E}">
      <dgm:prSet/>
      <dgm:spPr/>
      <dgm:t>
        <a:bodyPr/>
        <a:lstStyle/>
        <a:p>
          <a:endParaRPr lang="es-MX">
            <a:latin typeface="Aharoni" panose="02010803020104030203" pitchFamily="2" charset="-79"/>
            <a:cs typeface="Aharoni" panose="02010803020104030203" pitchFamily="2" charset="-79"/>
          </a:endParaRPr>
        </a:p>
      </dgm:t>
    </dgm:pt>
    <dgm:pt modelId="{EA032529-488E-4656-ACF9-CDBFE7D1BEE2}">
      <dgm:prSet phldrT="[Texto]"/>
      <dgm:spPr/>
      <dgm:t>
        <a:bodyPr/>
        <a:lstStyle/>
        <a:p>
          <a:r>
            <a:rPr lang="es-MX" dirty="0" smtClean="0">
              <a:latin typeface="Aharoni" panose="02010803020104030203" pitchFamily="2" charset="-79"/>
              <a:cs typeface="Aharoni" panose="02010803020104030203" pitchFamily="2" charset="-79"/>
            </a:rPr>
            <a:t>Impide el desarrollo espiritual</a:t>
          </a:r>
          <a:endParaRPr lang="es-MX" dirty="0">
            <a:latin typeface="Aharoni" panose="02010803020104030203" pitchFamily="2" charset="-79"/>
            <a:cs typeface="Aharoni" panose="02010803020104030203" pitchFamily="2" charset="-79"/>
          </a:endParaRPr>
        </a:p>
      </dgm:t>
    </dgm:pt>
    <dgm:pt modelId="{C0EEADB3-5DF2-42D5-8350-C2E437173356}" type="parTrans" cxnId="{4C12DECD-1482-4A21-AF8D-35CE3EFFF1CB}">
      <dgm:prSet/>
      <dgm:spPr/>
      <dgm:t>
        <a:bodyPr/>
        <a:lstStyle/>
        <a:p>
          <a:endParaRPr lang="es-MX">
            <a:latin typeface="Aharoni" panose="02010803020104030203" pitchFamily="2" charset="-79"/>
            <a:cs typeface="Aharoni" panose="02010803020104030203" pitchFamily="2" charset="-79"/>
          </a:endParaRPr>
        </a:p>
      </dgm:t>
    </dgm:pt>
    <dgm:pt modelId="{A4F1D52B-E835-4DE0-9EB7-89CF919C1382}" type="sibTrans" cxnId="{4C12DECD-1482-4A21-AF8D-35CE3EFFF1CB}">
      <dgm:prSet/>
      <dgm:spPr/>
      <dgm:t>
        <a:bodyPr/>
        <a:lstStyle/>
        <a:p>
          <a:endParaRPr lang="es-MX">
            <a:latin typeface="Aharoni" panose="02010803020104030203" pitchFamily="2" charset="-79"/>
            <a:cs typeface="Aharoni" panose="02010803020104030203" pitchFamily="2" charset="-79"/>
          </a:endParaRPr>
        </a:p>
      </dgm:t>
    </dgm:pt>
    <dgm:pt modelId="{D4B00E5F-E181-4AB3-963F-B8BCEB714AA8}">
      <dgm:prSet phldrT="[Texto]"/>
      <dgm:spPr/>
      <dgm:t>
        <a:bodyPr/>
        <a:lstStyle/>
        <a:p>
          <a:r>
            <a:rPr lang="es-MX" dirty="0" smtClean="0">
              <a:latin typeface="Aharoni" panose="02010803020104030203" pitchFamily="2" charset="-79"/>
              <a:cs typeface="Aharoni" panose="02010803020104030203" pitchFamily="2" charset="-79"/>
            </a:rPr>
            <a:t>Mormones</a:t>
          </a:r>
          <a:endParaRPr lang="es-MX" dirty="0">
            <a:latin typeface="Aharoni" panose="02010803020104030203" pitchFamily="2" charset="-79"/>
            <a:cs typeface="Aharoni" panose="02010803020104030203" pitchFamily="2" charset="-79"/>
          </a:endParaRPr>
        </a:p>
      </dgm:t>
    </dgm:pt>
    <dgm:pt modelId="{2E51B9B1-89ED-4ACE-ADA2-61E8B470238F}" type="parTrans" cxnId="{09499F60-19E8-494E-B6FF-7386A7338D5E}">
      <dgm:prSet/>
      <dgm:spPr/>
      <dgm:t>
        <a:bodyPr/>
        <a:lstStyle/>
        <a:p>
          <a:endParaRPr lang="es-MX">
            <a:latin typeface="Aharoni" panose="02010803020104030203" pitchFamily="2" charset="-79"/>
            <a:cs typeface="Aharoni" panose="02010803020104030203" pitchFamily="2" charset="-79"/>
          </a:endParaRPr>
        </a:p>
      </dgm:t>
    </dgm:pt>
    <dgm:pt modelId="{5D131B01-5EFD-49F1-81DF-5F85C70D7D31}" type="sibTrans" cxnId="{09499F60-19E8-494E-B6FF-7386A7338D5E}">
      <dgm:prSet/>
      <dgm:spPr/>
      <dgm:t>
        <a:bodyPr/>
        <a:lstStyle/>
        <a:p>
          <a:endParaRPr lang="es-MX">
            <a:latin typeface="Aharoni" panose="02010803020104030203" pitchFamily="2" charset="-79"/>
            <a:cs typeface="Aharoni" panose="02010803020104030203" pitchFamily="2" charset="-79"/>
          </a:endParaRPr>
        </a:p>
      </dgm:t>
    </dgm:pt>
    <dgm:pt modelId="{78DCABC8-3637-4758-BCD6-D1E29E25650E}">
      <dgm:prSet phldrT="[Texto]"/>
      <dgm:spPr/>
      <dgm:t>
        <a:bodyPr/>
        <a:lstStyle/>
        <a:p>
          <a:r>
            <a:rPr lang="es-MX" dirty="0" smtClean="0">
              <a:latin typeface="Aharoni" panose="02010803020104030203" pitchFamily="2" charset="-79"/>
              <a:cs typeface="Aharoni" panose="02010803020104030203" pitchFamily="2" charset="-79"/>
            </a:rPr>
            <a:t>Tienen prohibido</a:t>
          </a:r>
          <a:endParaRPr lang="es-MX" dirty="0">
            <a:latin typeface="Aharoni" panose="02010803020104030203" pitchFamily="2" charset="-79"/>
            <a:cs typeface="Aharoni" panose="02010803020104030203" pitchFamily="2" charset="-79"/>
          </a:endParaRPr>
        </a:p>
      </dgm:t>
    </dgm:pt>
    <dgm:pt modelId="{FB699E45-1AD7-455E-84E6-083F53D8539E}" type="parTrans" cxnId="{09C87192-5317-4416-A05D-02B19928372A}">
      <dgm:prSet/>
      <dgm:spPr/>
      <dgm:t>
        <a:bodyPr/>
        <a:lstStyle/>
        <a:p>
          <a:endParaRPr lang="es-MX">
            <a:latin typeface="Aharoni" panose="02010803020104030203" pitchFamily="2" charset="-79"/>
            <a:cs typeface="Aharoni" panose="02010803020104030203" pitchFamily="2" charset="-79"/>
          </a:endParaRPr>
        </a:p>
      </dgm:t>
    </dgm:pt>
    <dgm:pt modelId="{95114F36-7534-4A3C-98ED-F2EC47F6E51C}" type="sibTrans" cxnId="{09C87192-5317-4416-A05D-02B19928372A}">
      <dgm:prSet/>
      <dgm:spPr/>
      <dgm:t>
        <a:bodyPr/>
        <a:lstStyle/>
        <a:p>
          <a:endParaRPr lang="es-MX">
            <a:latin typeface="Aharoni" panose="02010803020104030203" pitchFamily="2" charset="-79"/>
            <a:cs typeface="Aharoni" panose="02010803020104030203" pitchFamily="2" charset="-79"/>
          </a:endParaRPr>
        </a:p>
      </dgm:t>
    </dgm:pt>
    <dgm:pt modelId="{944AADFD-2638-4138-9E2D-4D8FC64E82C1}">
      <dgm:prSet phldrT="[Texto]"/>
      <dgm:spPr/>
      <dgm:t>
        <a:bodyPr/>
        <a:lstStyle/>
        <a:p>
          <a:r>
            <a:rPr lang="es-MX" dirty="0" smtClean="0">
              <a:latin typeface="Aharoni" panose="02010803020104030203" pitchFamily="2" charset="-79"/>
              <a:cs typeface="Aharoni" panose="02010803020104030203" pitchFamily="2" charset="-79"/>
            </a:rPr>
            <a:t>Alcohol y cafeína </a:t>
          </a:r>
          <a:endParaRPr lang="es-MX" dirty="0">
            <a:latin typeface="Aharoni" panose="02010803020104030203" pitchFamily="2" charset="-79"/>
            <a:cs typeface="Aharoni" panose="02010803020104030203" pitchFamily="2" charset="-79"/>
          </a:endParaRPr>
        </a:p>
      </dgm:t>
    </dgm:pt>
    <dgm:pt modelId="{7DC59854-D6DB-48D4-874F-37DA4BE6E452}" type="parTrans" cxnId="{B0A3BA51-EC38-4B4C-88B1-FDFDAB9D8A9B}">
      <dgm:prSet/>
      <dgm:spPr/>
      <dgm:t>
        <a:bodyPr/>
        <a:lstStyle/>
        <a:p>
          <a:endParaRPr lang="es-MX">
            <a:latin typeface="Aharoni" panose="02010803020104030203" pitchFamily="2" charset="-79"/>
            <a:cs typeface="Aharoni" panose="02010803020104030203" pitchFamily="2" charset="-79"/>
          </a:endParaRPr>
        </a:p>
      </dgm:t>
    </dgm:pt>
    <dgm:pt modelId="{782E84F3-9942-43FE-B3DC-73C675DC094A}" type="sibTrans" cxnId="{B0A3BA51-EC38-4B4C-88B1-FDFDAB9D8A9B}">
      <dgm:prSet/>
      <dgm:spPr/>
      <dgm:t>
        <a:bodyPr/>
        <a:lstStyle/>
        <a:p>
          <a:endParaRPr lang="es-MX">
            <a:latin typeface="Aharoni" panose="02010803020104030203" pitchFamily="2" charset="-79"/>
            <a:cs typeface="Aharoni" panose="02010803020104030203" pitchFamily="2" charset="-79"/>
          </a:endParaRPr>
        </a:p>
      </dgm:t>
    </dgm:pt>
    <dgm:pt modelId="{EB985862-D8B5-4F03-BB1F-09608F5446A5}">
      <dgm:prSet phldrT="[Texto]"/>
      <dgm:spPr/>
      <dgm:t>
        <a:bodyPr/>
        <a:lstStyle/>
        <a:p>
          <a:r>
            <a:rPr lang="es-MX" dirty="0" smtClean="0">
              <a:latin typeface="Aharoni" panose="02010803020104030203" pitchFamily="2" charset="-79"/>
              <a:cs typeface="Aharoni" panose="02010803020104030203" pitchFamily="2" charset="-79"/>
            </a:rPr>
            <a:t>Judíos </a:t>
          </a:r>
          <a:endParaRPr lang="es-MX" dirty="0">
            <a:latin typeface="Aharoni" panose="02010803020104030203" pitchFamily="2" charset="-79"/>
            <a:cs typeface="Aharoni" panose="02010803020104030203" pitchFamily="2" charset="-79"/>
          </a:endParaRPr>
        </a:p>
      </dgm:t>
    </dgm:pt>
    <dgm:pt modelId="{076AB830-9B41-462B-82AC-7F00D43747EF}" type="parTrans" cxnId="{440E0F7D-2486-4C2A-8B1F-AF512849F245}">
      <dgm:prSet/>
      <dgm:spPr/>
      <dgm:t>
        <a:bodyPr/>
        <a:lstStyle/>
        <a:p>
          <a:endParaRPr lang="es-MX">
            <a:latin typeface="Aharoni" panose="02010803020104030203" pitchFamily="2" charset="-79"/>
            <a:cs typeface="Aharoni" panose="02010803020104030203" pitchFamily="2" charset="-79"/>
          </a:endParaRPr>
        </a:p>
      </dgm:t>
    </dgm:pt>
    <dgm:pt modelId="{F706C56A-278E-4619-82C2-181FF474592F}" type="sibTrans" cxnId="{440E0F7D-2486-4C2A-8B1F-AF512849F245}">
      <dgm:prSet/>
      <dgm:spPr/>
      <dgm:t>
        <a:bodyPr/>
        <a:lstStyle/>
        <a:p>
          <a:endParaRPr lang="es-MX">
            <a:latin typeface="Aharoni" panose="02010803020104030203" pitchFamily="2" charset="-79"/>
            <a:cs typeface="Aharoni" panose="02010803020104030203" pitchFamily="2" charset="-79"/>
          </a:endParaRPr>
        </a:p>
      </dgm:t>
    </dgm:pt>
    <dgm:pt modelId="{03F85B1A-53A8-4F16-BC46-64258BDE99CA}">
      <dgm:prSet phldrT="[Texto]"/>
      <dgm:spPr/>
      <dgm:t>
        <a:bodyPr/>
        <a:lstStyle/>
        <a:p>
          <a:r>
            <a:rPr lang="es-MX" dirty="0" smtClean="0">
              <a:latin typeface="Aharoni" panose="02010803020104030203" pitchFamily="2" charset="-79"/>
              <a:cs typeface="Aharoni" panose="02010803020104030203" pitchFamily="2" charset="-79"/>
            </a:rPr>
            <a:t>Kosher (tradición)</a:t>
          </a:r>
          <a:endParaRPr lang="es-MX" dirty="0">
            <a:latin typeface="Aharoni" panose="02010803020104030203" pitchFamily="2" charset="-79"/>
            <a:cs typeface="Aharoni" panose="02010803020104030203" pitchFamily="2" charset="-79"/>
          </a:endParaRPr>
        </a:p>
      </dgm:t>
    </dgm:pt>
    <dgm:pt modelId="{36D1643E-C6D4-4C23-8CC0-A0F27FEFC3AE}" type="parTrans" cxnId="{A01B0C69-A730-4D64-AC02-343081AFB88F}">
      <dgm:prSet/>
      <dgm:spPr/>
      <dgm:t>
        <a:bodyPr/>
        <a:lstStyle/>
        <a:p>
          <a:endParaRPr lang="es-MX">
            <a:latin typeface="Aharoni" panose="02010803020104030203" pitchFamily="2" charset="-79"/>
            <a:cs typeface="Aharoni" panose="02010803020104030203" pitchFamily="2" charset="-79"/>
          </a:endParaRPr>
        </a:p>
      </dgm:t>
    </dgm:pt>
    <dgm:pt modelId="{2071CA4D-ACEA-4AAD-9F67-F0E197A1AF5C}" type="sibTrans" cxnId="{A01B0C69-A730-4D64-AC02-343081AFB88F}">
      <dgm:prSet/>
      <dgm:spPr/>
      <dgm:t>
        <a:bodyPr/>
        <a:lstStyle/>
        <a:p>
          <a:endParaRPr lang="es-MX">
            <a:latin typeface="Aharoni" panose="02010803020104030203" pitchFamily="2" charset="-79"/>
            <a:cs typeface="Aharoni" panose="02010803020104030203" pitchFamily="2" charset="-79"/>
          </a:endParaRPr>
        </a:p>
      </dgm:t>
    </dgm:pt>
    <dgm:pt modelId="{2AFB0CBC-CE9C-4DCE-9CE7-E34278C051B5}">
      <dgm:prSet phldrT="[Texto]"/>
      <dgm:spPr/>
      <dgm:t>
        <a:bodyPr/>
        <a:lstStyle/>
        <a:p>
          <a:r>
            <a:rPr lang="es-MX" dirty="0" smtClean="0">
              <a:latin typeface="Aharoni" panose="02010803020104030203" pitchFamily="2" charset="-79"/>
              <a:cs typeface="Aharoni" panose="02010803020104030203" pitchFamily="2" charset="-79"/>
            </a:rPr>
            <a:t>No consumen lácteos con carne.</a:t>
          </a:r>
          <a:endParaRPr lang="es-MX" dirty="0">
            <a:latin typeface="Aharoni" panose="02010803020104030203" pitchFamily="2" charset="-79"/>
            <a:cs typeface="Aharoni" panose="02010803020104030203" pitchFamily="2" charset="-79"/>
          </a:endParaRPr>
        </a:p>
      </dgm:t>
    </dgm:pt>
    <dgm:pt modelId="{91ACE8B3-2799-47B3-83D6-62C115433901}" type="parTrans" cxnId="{784873FD-D67C-41B4-8CD0-16A0418A7F23}">
      <dgm:prSet/>
      <dgm:spPr/>
      <dgm:t>
        <a:bodyPr/>
        <a:lstStyle/>
        <a:p>
          <a:endParaRPr lang="es-MX">
            <a:latin typeface="Aharoni" panose="02010803020104030203" pitchFamily="2" charset="-79"/>
            <a:cs typeface="Aharoni" panose="02010803020104030203" pitchFamily="2" charset="-79"/>
          </a:endParaRPr>
        </a:p>
      </dgm:t>
    </dgm:pt>
    <dgm:pt modelId="{89677F07-43E2-4448-96F3-8AB2C300A435}" type="sibTrans" cxnId="{784873FD-D67C-41B4-8CD0-16A0418A7F23}">
      <dgm:prSet/>
      <dgm:spPr/>
      <dgm:t>
        <a:bodyPr/>
        <a:lstStyle/>
        <a:p>
          <a:endParaRPr lang="es-MX">
            <a:latin typeface="Aharoni" panose="02010803020104030203" pitchFamily="2" charset="-79"/>
            <a:cs typeface="Aharoni" panose="02010803020104030203" pitchFamily="2" charset="-79"/>
          </a:endParaRPr>
        </a:p>
      </dgm:t>
    </dgm:pt>
    <dgm:pt modelId="{C8D3006D-4A38-4866-BB5C-DDDFCFEA6168}" type="pres">
      <dgm:prSet presAssocID="{3A6ABAB2-F1F9-4489-BC4F-95D827136958}" presName="Name0" presStyleCnt="0">
        <dgm:presLayoutVars>
          <dgm:dir/>
          <dgm:resizeHandles val="exact"/>
        </dgm:presLayoutVars>
      </dgm:prSet>
      <dgm:spPr/>
      <dgm:t>
        <a:bodyPr/>
        <a:lstStyle/>
        <a:p>
          <a:endParaRPr lang="es-MX"/>
        </a:p>
      </dgm:t>
    </dgm:pt>
    <dgm:pt modelId="{D6DC790B-484D-4B30-9865-72F8032F95F1}" type="pres">
      <dgm:prSet presAssocID="{2768CD60-8410-45DC-982D-93031703526D}" presName="node" presStyleLbl="node1" presStyleIdx="0" presStyleCnt="3">
        <dgm:presLayoutVars>
          <dgm:bulletEnabled val="1"/>
        </dgm:presLayoutVars>
      </dgm:prSet>
      <dgm:spPr/>
      <dgm:t>
        <a:bodyPr/>
        <a:lstStyle/>
        <a:p>
          <a:endParaRPr lang="es-MX"/>
        </a:p>
      </dgm:t>
    </dgm:pt>
    <dgm:pt modelId="{874E88E3-3AA5-4B37-BF37-DCECE45935A4}" type="pres">
      <dgm:prSet presAssocID="{5094B25A-F6AC-43FD-A0AC-0E287ECC934C}" presName="sibTrans" presStyleCnt="0"/>
      <dgm:spPr/>
    </dgm:pt>
    <dgm:pt modelId="{E5D563C7-0607-4E60-8B19-734960FD127C}" type="pres">
      <dgm:prSet presAssocID="{D4B00E5F-E181-4AB3-963F-B8BCEB714AA8}" presName="node" presStyleLbl="node1" presStyleIdx="1" presStyleCnt="3">
        <dgm:presLayoutVars>
          <dgm:bulletEnabled val="1"/>
        </dgm:presLayoutVars>
      </dgm:prSet>
      <dgm:spPr/>
      <dgm:t>
        <a:bodyPr/>
        <a:lstStyle/>
        <a:p>
          <a:endParaRPr lang="es-MX"/>
        </a:p>
      </dgm:t>
    </dgm:pt>
    <dgm:pt modelId="{FAA1D461-CF4C-48DE-A766-99E2A54E2B15}" type="pres">
      <dgm:prSet presAssocID="{5D131B01-5EFD-49F1-81DF-5F85C70D7D31}" presName="sibTrans" presStyleCnt="0"/>
      <dgm:spPr/>
    </dgm:pt>
    <dgm:pt modelId="{99B68E3E-782C-4635-B6F7-E78223BA6106}" type="pres">
      <dgm:prSet presAssocID="{EB985862-D8B5-4F03-BB1F-09608F5446A5}" presName="node" presStyleLbl="node1" presStyleIdx="2" presStyleCnt="3">
        <dgm:presLayoutVars>
          <dgm:bulletEnabled val="1"/>
        </dgm:presLayoutVars>
      </dgm:prSet>
      <dgm:spPr/>
      <dgm:t>
        <a:bodyPr/>
        <a:lstStyle/>
        <a:p>
          <a:endParaRPr lang="es-MX"/>
        </a:p>
      </dgm:t>
    </dgm:pt>
  </dgm:ptLst>
  <dgm:cxnLst>
    <dgm:cxn modelId="{00E43F43-2366-45A1-845C-EFB68B3D843C}" type="presOf" srcId="{EB985862-D8B5-4F03-BB1F-09608F5446A5}" destId="{99B68E3E-782C-4635-B6F7-E78223BA6106}" srcOrd="0" destOrd="0" presId="urn:microsoft.com/office/officeart/2005/8/layout/hList6"/>
    <dgm:cxn modelId="{4FA000A6-4C04-4DA3-9A0A-3858ECAFFE01}" type="presOf" srcId="{D4B00E5F-E181-4AB3-963F-B8BCEB714AA8}" destId="{E5D563C7-0607-4E60-8B19-734960FD127C}" srcOrd="0" destOrd="0" presId="urn:microsoft.com/office/officeart/2005/8/layout/hList6"/>
    <dgm:cxn modelId="{6818BB20-A1FC-41EF-A760-01CD3068FCCE}" type="presOf" srcId="{3A6ABAB2-F1F9-4489-BC4F-95D827136958}" destId="{C8D3006D-4A38-4866-BB5C-DDDFCFEA6168}" srcOrd="0" destOrd="0" presId="urn:microsoft.com/office/officeart/2005/8/layout/hList6"/>
    <dgm:cxn modelId="{6E43861A-1033-4B12-88B8-AABDCEAFE98E}" srcId="{2768CD60-8410-45DC-982D-93031703526D}" destId="{21572AC3-D07F-4825-95A7-3BB90D4FA251}" srcOrd="0" destOrd="0" parTransId="{507FC818-A894-4776-BEA8-A77737AB1E8F}" sibTransId="{0E26780B-3CFA-4EAF-B5B2-88CDF4F4A509}"/>
    <dgm:cxn modelId="{B0A3BA51-EC38-4B4C-88B1-FDFDAB9D8A9B}" srcId="{D4B00E5F-E181-4AB3-963F-B8BCEB714AA8}" destId="{944AADFD-2638-4138-9E2D-4D8FC64E82C1}" srcOrd="1" destOrd="0" parTransId="{7DC59854-D6DB-48D4-874F-37DA4BE6E452}" sibTransId="{782E84F3-9942-43FE-B3DC-73C675DC094A}"/>
    <dgm:cxn modelId="{4C12DECD-1482-4A21-AF8D-35CE3EFFF1CB}" srcId="{2768CD60-8410-45DC-982D-93031703526D}" destId="{EA032529-488E-4656-ACF9-CDBFE7D1BEE2}" srcOrd="1" destOrd="0" parTransId="{C0EEADB3-5DF2-42D5-8350-C2E437173356}" sibTransId="{A4F1D52B-E835-4DE0-9EB7-89CF919C1382}"/>
    <dgm:cxn modelId="{E767F953-A62E-4AC7-9303-ED1F732D7CAC}" type="presOf" srcId="{944AADFD-2638-4138-9E2D-4D8FC64E82C1}" destId="{E5D563C7-0607-4E60-8B19-734960FD127C}" srcOrd="0" destOrd="2" presId="urn:microsoft.com/office/officeart/2005/8/layout/hList6"/>
    <dgm:cxn modelId="{09C87192-5317-4416-A05D-02B19928372A}" srcId="{D4B00E5F-E181-4AB3-963F-B8BCEB714AA8}" destId="{78DCABC8-3637-4758-BCD6-D1E29E25650E}" srcOrd="0" destOrd="0" parTransId="{FB699E45-1AD7-455E-84E6-083F53D8539E}" sibTransId="{95114F36-7534-4A3C-98ED-F2EC47F6E51C}"/>
    <dgm:cxn modelId="{A01B0C69-A730-4D64-AC02-343081AFB88F}" srcId="{EB985862-D8B5-4F03-BB1F-09608F5446A5}" destId="{03F85B1A-53A8-4F16-BC46-64258BDE99CA}" srcOrd="0" destOrd="0" parTransId="{36D1643E-C6D4-4C23-8CC0-A0F27FEFC3AE}" sibTransId="{2071CA4D-ACEA-4AAD-9F67-F0E197A1AF5C}"/>
    <dgm:cxn modelId="{6E11D0CA-AA92-420D-8089-EADB27253744}" type="presOf" srcId="{21572AC3-D07F-4825-95A7-3BB90D4FA251}" destId="{D6DC790B-484D-4B30-9865-72F8032F95F1}" srcOrd="0" destOrd="1" presId="urn:microsoft.com/office/officeart/2005/8/layout/hList6"/>
    <dgm:cxn modelId="{DE42E570-DAD1-410B-A9E7-EAD46C76ABF5}" type="presOf" srcId="{EA032529-488E-4656-ACF9-CDBFE7D1BEE2}" destId="{D6DC790B-484D-4B30-9865-72F8032F95F1}" srcOrd="0" destOrd="2" presId="urn:microsoft.com/office/officeart/2005/8/layout/hList6"/>
    <dgm:cxn modelId="{09499F60-19E8-494E-B6FF-7386A7338D5E}" srcId="{3A6ABAB2-F1F9-4489-BC4F-95D827136958}" destId="{D4B00E5F-E181-4AB3-963F-B8BCEB714AA8}" srcOrd="1" destOrd="0" parTransId="{2E51B9B1-89ED-4ACE-ADA2-61E8B470238F}" sibTransId="{5D131B01-5EFD-49F1-81DF-5F85C70D7D31}"/>
    <dgm:cxn modelId="{1315E09A-6578-4B77-BD36-056698B116C0}" type="presOf" srcId="{2AFB0CBC-CE9C-4DCE-9CE7-E34278C051B5}" destId="{99B68E3E-782C-4635-B6F7-E78223BA6106}" srcOrd="0" destOrd="2" presId="urn:microsoft.com/office/officeart/2005/8/layout/hList6"/>
    <dgm:cxn modelId="{6BFB72DE-2DDE-45D5-B738-01ADD82DABC6}" type="presOf" srcId="{2768CD60-8410-45DC-982D-93031703526D}" destId="{D6DC790B-484D-4B30-9865-72F8032F95F1}" srcOrd="0" destOrd="0" presId="urn:microsoft.com/office/officeart/2005/8/layout/hList6"/>
    <dgm:cxn modelId="{784873FD-D67C-41B4-8CD0-16A0418A7F23}" srcId="{EB985862-D8B5-4F03-BB1F-09608F5446A5}" destId="{2AFB0CBC-CE9C-4DCE-9CE7-E34278C051B5}" srcOrd="1" destOrd="0" parTransId="{91ACE8B3-2799-47B3-83D6-62C115433901}" sibTransId="{89677F07-43E2-4448-96F3-8AB2C300A435}"/>
    <dgm:cxn modelId="{3436A022-8F56-4974-9A16-389A09FC8C9D}" type="presOf" srcId="{78DCABC8-3637-4758-BCD6-D1E29E25650E}" destId="{E5D563C7-0607-4E60-8B19-734960FD127C}" srcOrd="0" destOrd="1" presId="urn:microsoft.com/office/officeart/2005/8/layout/hList6"/>
    <dgm:cxn modelId="{72DEB301-0E28-494B-A5BE-3BB425CAFACE}" type="presOf" srcId="{03F85B1A-53A8-4F16-BC46-64258BDE99CA}" destId="{99B68E3E-782C-4635-B6F7-E78223BA6106}" srcOrd="0" destOrd="1" presId="urn:microsoft.com/office/officeart/2005/8/layout/hList6"/>
    <dgm:cxn modelId="{440E0F7D-2486-4C2A-8B1F-AF512849F245}" srcId="{3A6ABAB2-F1F9-4489-BC4F-95D827136958}" destId="{EB985862-D8B5-4F03-BB1F-09608F5446A5}" srcOrd="2" destOrd="0" parTransId="{076AB830-9B41-462B-82AC-7F00D43747EF}" sibTransId="{F706C56A-278E-4619-82C2-181FF474592F}"/>
    <dgm:cxn modelId="{2CC023F9-AEB2-4511-BBAB-5DEF9672A99E}" srcId="{3A6ABAB2-F1F9-4489-BC4F-95D827136958}" destId="{2768CD60-8410-45DC-982D-93031703526D}" srcOrd="0" destOrd="0" parTransId="{E2F610D0-8165-4204-B2A6-27931AD924C0}" sibTransId="{5094B25A-F6AC-43FD-A0AC-0E287ECC934C}"/>
    <dgm:cxn modelId="{628A408B-9FD2-44D4-A95F-9A5DBD1A6527}" type="presParOf" srcId="{C8D3006D-4A38-4866-BB5C-DDDFCFEA6168}" destId="{D6DC790B-484D-4B30-9865-72F8032F95F1}" srcOrd="0" destOrd="0" presId="urn:microsoft.com/office/officeart/2005/8/layout/hList6"/>
    <dgm:cxn modelId="{B3981220-8E2E-485A-A2B6-E414F115AB5A}" type="presParOf" srcId="{C8D3006D-4A38-4866-BB5C-DDDFCFEA6168}" destId="{874E88E3-3AA5-4B37-BF37-DCECE45935A4}" srcOrd="1" destOrd="0" presId="urn:microsoft.com/office/officeart/2005/8/layout/hList6"/>
    <dgm:cxn modelId="{7E08A1D9-78DE-4A69-AF15-E4762D2ECF3D}" type="presParOf" srcId="{C8D3006D-4A38-4866-BB5C-DDDFCFEA6168}" destId="{E5D563C7-0607-4E60-8B19-734960FD127C}" srcOrd="2" destOrd="0" presId="urn:microsoft.com/office/officeart/2005/8/layout/hList6"/>
    <dgm:cxn modelId="{8BCE4D71-1313-4416-8050-978BA81C14CA}" type="presParOf" srcId="{C8D3006D-4A38-4866-BB5C-DDDFCFEA6168}" destId="{FAA1D461-CF4C-48DE-A766-99E2A54E2B15}" srcOrd="3" destOrd="0" presId="urn:microsoft.com/office/officeart/2005/8/layout/hList6"/>
    <dgm:cxn modelId="{06BE593F-391B-49B8-956C-A4D0CD9FC4B6}" type="presParOf" srcId="{C8D3006D-4A38-4866-BB5C-DDDFCFEA6168}" destId="{99B68E3E-782C-4635-B6F7-E78223BA6106}"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33E81-1EA3-4688-82B3-6E473A55EDD5}" type="datetimeFigureOut">
              <a:rPr lang="es-ES" smtClean="0"/>
              <a:t>09/10/2014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E4B0C-E69D-41D1-9527-A72D8A427821}" type="slidenum">
              <a:rPr lang="es-ES" smtClean="0"/>
              <a:t>‹Nº›</a:t>
            </a:fld>
            <a:endParaRPr lang="es-ES"/>
          </a:p>
        </p:txBody>
      </p:sp>
    </p:spTree>
    <p:extLst>
      <p:ext uri="{BB962C8B-B14F-4D97-AF65-F5344CB8AC3E}">
        <p14:creationId xmlns:p14="http://schemas.microsoft.com/office/powerpoint/2010/main" val="350232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D0E4B0C-E69D-41D1-9527-A72D8A427821}" type="slidenum">
              <a:rPr lang="es-ES" smtClean="0"/>
              <a:t>21</a:t>
            </a:fld>
            <a:endParaRPr lang="es-ES"/>
          </a:p>
        </p:txBody>
      </p:sp>
    </p:spTree>
    <p:extLst>
      <p:ext uri="{BB962C8B-B14F-4D97-AF65-F5344CB8AC3E}">
        <p14:creationId xmlns:p14="http://schemas.microsoft.com/office/powerpoint/2010/main" val="3070736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10/9/2014</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10/9/2014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10/9/2014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42C8016D-852F-41F3-8F5A-B7C3129B229A}" type="datetimeFigureOut">
              <a:rPr lang="es-MX" smtClean="0">
                <a:solidFill>
                  <a:prstClr val="black">
                    <a:tint val="75000"/>
                  </a:prstClr>
                </a:solidFill>
              </a:rPr>
              <a:pPr/>
              <a:t>09/10/2014</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219701-C4C5-49CD-B2DE-3C37EA6ECEC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306214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2C8016D-852F-41F3-8F5A-B7C3129B229A}" type="datetimeFigureOut">
              <a:rPr lang="es-MX" smtClean="0">
                <a:solidFill>
                  <a:prstClr val="black">
                    <a:tint val="75000"/>
                  </a:prstClr>
                </a:solidFill>
              </a:rPr>
              <a:pPr/>
              <a:t>09/10/2014</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219701-C4C5-49CD-B2DE-3C37EA6ECEC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279756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2C8016D-852F-41F3-8F5A-B7C3129B229A}" type="datetimeFigureOut">
              <a:rPr lang="es-MX" smtClean="0">
                <a:solidFill>
                  <a:prstClr val="black">
                    <a:tint val="75000"/>
                  </a:prstClr>
                </a:solidFill>
              </a:rPr>
              <a:pPr/>
              <a:t>09/10/2014</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219701-C4C5-49CD-B2DE-3C37EA6ECEC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475102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42C8016D-852F-41F3-8F5A-B7C3129B229A}" type="datetimeFigureOut">
              <a:rPr lang="es-MX" smtClean="0">
                <a:solidFill>
                  <a:prstClr val="black">
                    <a:tint val="75000"/>
                  </a:prstClr>
                </a:solidFill>
              </a:rPr>
              <a:pPr/>
              <a:t>09/10/2014</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219701-C4C5-49CD-B2DE-3C37EA6ECEC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95461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42C8016D-852F-41F3-8F5A-B7C3129B229A}" type="datetimeFigureOut">
              <a:rPr lang="es-MX" smtClean="0">
                <a:solidFill>
                  <a:prstClr val="black">
                    <a:tint val="75000"/>
                  </a:prstClr>
                </a:solidFill>
              </a:rPr>
              <a:pPr/>
              <a:t>09/10/2014</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7219701-C4C5-49CD-B2DE-3C37EA6ECEC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35376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42C8016D-852F-41F3-8F5A-B7C3129B229A}" type="datetimeFigureOut">
              <a:rPr lang="es-MX" smtClean="0">
                <a:solidFill>
                  <a:prstClr val="black">
                    <a:tint val="75000"/>
                  </a:prstClr>
                </a:solidFill>
              </a:rPr>
              <a:pPr/>
              <a:t>09/10/2014</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7219701-C4C5-49CD-B2DE-3C37EA6ECEC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45915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2C8016D-852F-41F3-8F5A-B7C3129B229A}" type="datetimeFigureOut">
              <a:rPr lang="es-MX" smtClean="0">
                <a:solidFill>
                  <a:prstClr val="black">
                    <a:tint val="75000"/>
                  </a:prstClr>
                </a:solidFill>
              </a:rPr>
              <a:pPr/>
              <a:t>09/10/2014</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7219701-C4C5-49CD-B2DE-3C37EA6ECEC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828710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2C8016D-852F-41F3-8F5A-B7C3129B229A}" type="datetimeFigureOut">
              <a:rPr lang="es-MX" smtClean="0">
                <a:solidFill>
                  <a:prstClr val="black">
                    <a:tint val="75000"/>
                  </a:prstClr>
                </a:solidFill>
              </a:rPr>
              <a:pPr/>
              <a:t>09/10/2014</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219701-C4C5-49CD-B2DE-3C37EA6ECEC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690861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10/9/2014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2C8016D-852F-41F3-8F5A-B7C3129B229A}" type="datetimeFigureOut">
              <a:rPr lang="es-MX" smtClean="0">
                <a:solidFill>
                  <a:prstClr val="black">
                    <a:tint val="75000"/>
                  </a:prstClr>
                </a:solidFill>
              </a:rPr>
              <a:pPr/>
              <a:t>09/10/2014</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219701-C4C5-49CD-B2DE-3C37EA6ECEC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05272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2C8016D-852F-41F3-8F5A-B7C3129B229A}" type="datetimeFigureOut">
              <a:rPr lang="es-MX" smtClean="0">
                <a:solidFill>
                  <a:prstClr val="black">
                    <a:tint val="75000"/>
                  </a:prstClr>
                </a:solidFill>
              </a:rPr>
              <a:pPr/>
              <a:t>09/10/2014</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219701-C4C5-49CD-B2DE-3C37EA6ECEC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439199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2C8016D-852F-41F3-8F5A-B7C3129B229A}" type="datetimeFigureOut">
              <a:rPr lang="es-MX" smtClean="0">
                <a:solidFill>
                  <a:prstClr val="black">
                    <a:tint val="75000"/>
                  </a:prstClr>
                </a:solidFill>
              </a:rPr>
              <a:pPr/>
              <a:t>09/10/2014</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219701-C4C5-49CD-B2DE-3C37EA6ECEC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07182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E1DD0EEA-BFD1-4D68-AEC0-C011693FBA66}" type="datetimeFigureOut">
              <a:rPr lang="es-MX" smtClean="0">
                <a:solidFill>
                  <a:prstClr val="black">
                    <a:tint val="75000"/>
                  </a:prstClr>
                </a:solidFill>
              </a:rPr>
              <a:pPr/>
              <a:t>09/10/2014</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92FDF21-ED6B-4708-9E51-C66413245EF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092055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E1DD0EEA-BFD1-4D68-AEC0-C011693FBA66}" type="datetimeFigureOut">
              <a:rPr lang="es-MX" smtClean="0">
                <a:solidFill>
                  <a:prstClr val="black">
                    <a:tint val="75000"/>
                  </a:prstClr>
                </a:solidFill>
              </a:rPr>
              <a:pPr/>
              <a:t>09/10/2014</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92FDF21-ED6B-4708-9E51-C66413245EF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445313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E1DD0EEA-BFD1-4D68-AEC0-C011693FBA66}" type="datetimeFigureOut">
              <a:rPr lang="es-MX" smtClean="0">
                <a:solidFill>
                  <a:prstClr val="black">
                    <a:tint val="75000"/>
                  </a:prstClr>
                </a:solidFill>
              </a:rPr>
              <a:pPr/>
              <a:t>09/10/2014</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92FDF21-ED6B-4708-9E51-C66413245EF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98437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E1DD0EEA-BFD1-4D68-AEC0-C011693FBA66}" type="datetimeFigureOut">
              <a:rPr lang="es-MX" smtClean="0">
                <a:solidFill>
                  <a:prstClr val="black">
                    <a:tint val="75000"/>
                  </a:prstClr>
                </a:solidFill>
              </a:rPr>
              <a:pPr/>
              <a:t>09/10/2014</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892FDF21-ED6B-4708-9E51-C66413245EF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392817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E1DD0EEA-BFD1-4D68-AEC0-C011693FBA66}" type="datetimeFigureOut">
              <a:rPr lang="es-MX" smtClean="0">
                <a:solidFill>
                  <a:prstClr val="black">
                    <a:tint val="75000"/>
                  </a:prstClr>
                </a:solidFill>
              </a:rPr>
              <a:pPr/>
              <a:t>09/10/2014</a:t>
            </a:fld>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892FDF21-ED6B-4708-9E51-C66413245EF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691148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E1DD0EEA-BFD1-4D68-AEC0-C011693FBA66}" type="datetimeFigureOut">
              <a:rPr lang="es-MX" smtClean="0">
                <a:solidFill>
                  <a:prstClr val="black">
                    <a:tint val="75000"/>
                  </a:prstClr>
                </a:solidFill>
              </a:rPr>
              <a:pPr/>
              <a:t>09/10/2014</a:t>
            </a:fld>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892FDF21-ED6B-4708-9E51-C66413245EF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27761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1DD0EEA-BFD1-4D68-AEC0-C011693FBA66}" type="datetimeFigureOut">
              <a:rPr lang="es-MX" smtClean="0">
                <a:solidFill>
                  <a:prstClr val="black">
                    <a:tint val="75000"/>
                  </a:prstClr>
                </a:solidFill>
              </a:rPr>
              <a:pPr/>
              <a:t>09/10/2014</a:t>
            </a:fld>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892FDF21-ED6B-4708-9E51-C66413245EF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181739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10/9/2014</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1DD0EEA-BFD1-4D68-AEC0-C011693FBA66}" type="datetimeFigureOut">
              <a:rPr lang="es-MX" smtClean="0">
                <a:solidFill>
                  <a:prstClr val="black">
                    <a:tint val="75000"/>
                  </a:prstClr>
                </a:solidFill>
              </a:rPr>
              <a:pPr/>
              <a:t>09/10/2014</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892FDF21-ED6B-4708-9E51-C66413245EF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2442075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1DD0EEA-BFD1-4D68-AEC0-C011693FBA66}" type="datetimeFigureOut">
              <a:rPr lang="es-MX" smtClean="0">
                <a:solidFill>
                  <a:prstClr val="black">
                    <a:tint val="75000"/>
                  </a:prstClr>
                </a:solidFill>
              </a:rPr>
              <a:pPr/>
              <a:t>09/10/2014</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892FDF21-ED6B-4708-9E51-C66413245EF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4948286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E1DD0EEA-BFD1-4D68-AEC0-C011693FBA66}" type="datetimeFigureOut">
              <a:rPr lang="es-MX" smtClean="0">
                <a:solidFill>
                  <a:prstClr val="black">
                    <a:tint val="75000"/>
                  </a:prstClr>
                </a:solidFill>
              </a:rPr>
              <a:pPr/>
              <a:t>09/10/2014</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92FDF21-ED6B-4708-9E51-C66413245EF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465745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E1DD0EEA-BFD1-4D68-AEC0-C011693FBA66}" type="datetimeFigureOut">
              <a:rPr lang="es-MX" smtClean="0">
                <a:solidFill>
                  <a:prstClr val="black">
                    <a:tint val="75000"/>
                  </a:prstClr>
                </a:solidFill>
              </a:rPr>
              <a:pPr/>
              <a:t>09/10/2014</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92FDF21-ED6B-4708-9E51-C66413245EF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049091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E731D02-C7A4-4F9D-8CE8-B97912FA58C7}" type="datetimeFigureOut">
              <a:rPr lang="es-MX" smtClean="0">
                <a:solidFill>
                  <a:prstClr val="black">
                    <a:tint val="75000"/>
                  </a:prstClr>
                </a:solidFill>
              </a:rPr>
              <a:pPr/>
              <a:t>09/10/2014</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5A2C898F-B931-480D-8ABD-A0C754411B1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80078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E731D02-C7A4-4F9D-8CE8-B97912FA58C7}" type="datetimeFigureOut">
              <a:rPr lang="es-MX" smtClean="0">
                <a:solidFill>
                  <a:prstClr val="black">
                    <a:tint val="75000"/>
                  </a:prstClr>
                </a:solidFill>
              </a:rPr>
              <a:pPr/>
              <a:t>09/10/2014</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5A2C898F-B931-480D-8ABD-A0C754411B1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629010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E731D02-C7A4-4F9D-8CE8-B97912FA58C7}" type="datetimeFigureOut">
              <a:rPr lang="es-MX" smtClean="0">
                <a:solidFill>
                  <a:prstClr val="black">
                    <a:tint val="75000"/>
                  </a:prstClr>
                </a:solidFill>
              </a:rPr>
              <a:pPr/>
              <a:t>09/10/2014</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5A2C898F-B931-480D-8ABD-A0C754411B1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231240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E731D02-C7A4-4F9D-8CE8-B97912FA58C7}" type="datetimeFigureOut">
              <a:rPr lang="es-MX" smtClean="0">
                <a:solidFill>
                  <a:prstClr val="black">
                    <a:tint val="75000"/>
                  </a:prstClr>
                </a:solidFill>
              </a:rPr>
              <a:pPr/>
              <a:t>09/10/2014</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5A2C898F-B931-480D-8ABD-A0C754411B1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2841979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E731D02-C7A4-4F9D-8CE8-B97912FA58C7}" type="datetimeFigureOut">
              <a:rPr lang="es-MX" smtClean="0">
                <a:solidFill>
                  <a:prstClr val="black">
                    <a:tint val="75000"/>
                  </a:prstClr>
                </a:solidFill>
              </a:rPr>
              <a:pPr/>
              <a:t>09/10/2014</a:t>
            </a:fld>
            <a:endParaRPr lang="es-MX">
              <a:solidFill>
                <a:prstClr val="black">
                  <a:tint val="75000"/>
                </a:prstClr>
              </a:solidFill>
            </a:endParaRPr>
          </a:p>
        </p:txBody>
      </p:sp>
      <p:sp>
        <p:nvSpPr>
          <p:cNvPr id="8" name="Footer Placeholder 7"/>
          <p:cNvSpPr>
            <a:spLocks noGrp="1"/>
          </p:cNvSpPr>
          <p:nvPr>
            <p:ph type="ftr" sz="quarter" idx="11"/>
          </p:nvPr>
        </p:nvSpPr>
        <p:spPr/>
        <p:txBody>
          <a:bodyPr/>
          <a:lstStyle/>
          <a:p>
            <a:endParaRPr lang="es-MX">
              <a:solidFill>
                <a:prstClr val="black">
                  <a:tint val="75000"/>
                </a:prstClr>
              </a:solidFill>
            </a:endParaRPr>
          </a:p>
        </p:txBody>
      </p:sp>
      <p:sp>
        <p:nvSpPr>
          <p:cNvPr id="9" name="Slide Number Placeholder 8"/>
          <p:cNvSpPr>
            <a:spLocks noGrp="1"/>
          </p:cNvSpPr>
          <p:nvPr>
            <p:ph type="sldNum" sz="quarter" idx="12"/>
          </p:nvPr>
        </p:nvSpPr>
        <p:spPr/>
        <p:txBody>
          <a:bodyPr/>
          <a:lstStyle/>
          <a:p>
            <a:fld id="{5A2C898F-B931-480D-8ABD-A0C754411B1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884553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E731D02-C7A4-4F9D-8CE8-B97912FA58C7}" type="datetimeFigureOut">
              <a:rPr lang="es-MX" smtClean="0">
                <a:solidFill>
                  <a:prstClr val="black">
                    <a:tint val="75000"/>
                  </a:prstClr>
                </a:solidFill>
              </a:rPr>
              <a:pPr/>
              <a:t>09/10/2014</a:t>
            </a:fld>
            <a:endParaRPr lang="es-MX">
              <a:solidFill>
                <a:prstClr val="black">
                  <a:tint val="75000"/>
                </a:prstClr>
              </a:solidFill>
            </a:endParaRPr>
          </a:p>
        </p:txBody>
      </p:sp>
      <p:sp>
        <p:nvSpPr>
          <p:cNvPr id="4" name="Footer Placeholder 3"/>
          <p:cNvSpPr>
            <a:spLocks noGrp="1"/>
          </p:cNvSpPr>
          <p:nvPr>
            <p:ph type="ftr" sz="quarter" idx="11"/>
          </p:nvPr>
        </p:nvSpPr>
        <p:spPr/>
        <p:txBody>
          <a:bodyPr/>
          <a:lstStyle/>
          <a:p>
            <a:endParaRPr lang="es-MX">
              <a:solidFill>
                <a:prstClr val="black">
                  <a:tint val="75000"/>
                </a:prstClr>
              </a:solidFill>
            </a:endParaRPr>
          </a:p>
        </p:txBody>
      </p:sp>
      <p:sp>
        <p:nvSpPr>
          <p:cNvPr id="5" name="Slide Number Placeholder 4"/>
          <p:cNvSpPr>
            <a:spLocks noGrp="1"/>
          </p:cNvSpPr>
          <p:nvPr>
            <p:ph type="sldNum" sz="quarter" idx="12"/>
          </p:nvPr>
        </p:nvSpPr>
        <p:spPr/>
        <p:txBody>
          <a:bodyPr/>
          <a:lstStyle/>
          <a:p>
            <a:fld id="{5A2C898F-B931-480D-8ABD-A0C754411B1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775729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10/9/2014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31D02-C7A4-4F9D-8CE8-B97912FA58C7}" type="datetimeFigureOut">
              <a:rPr lang="es-MX" smtClean="0">
                <a:solidFill>
                  <a:prstClr val="black">
                    <a:tint val="75000"/>
                  </a:prstClr>
                </a:solidFill>
              </a:rPr>
              <a:pPr/>
              <a:t>09/10/2014</a:t>
            </a:fld>
            <a:endParaRPr lang="es-MX">
              <a:solidFill>
                <a:prstClr val="black">
                  <a:tint val="75000"/>
                </a:prstClr>
              </a:solidFill>
            </a:endParaRPr>
          </a:p>
        </p:txBody>
      </p:sp>
      <p:sp>
        <p:nvSpPr>
          <p:cNvPr id="3" name="Footer Placeholder 2"/>
          <p:cNvSpPr>
            <a:spLocks noGrp="1"/>
          </p:cNvSpPr>
          <p:nvPr>
            <p:ph type="ftr" sz="quarter" idx="11"/>
          </p:nvPr>
        </p:nvSpPr>
        <p:spPr/>
        <p:txBody>
          <a:bodyPr/>
          <a:lstStyle/>
          <a:p>
            <a:endParaRPr lang="es-MX">
              <a:solidFill>
                <a:prstClr val="black">
                  <a:tint val="75000"/>
                </a:prstClr>
              </a:solidFill>
            </a:endParaRPr>
          </a:p>
        </p:txBody>
      </p:sp>
      <p:sp>
        <p:nvSpPr>
          <p:cNvPr id="4" name="Slide Number Placeholder 3"/>
          <p:cNvSpPr>
            <a:spLocks noGrp="1"/>
          </p:cNvSpPr>
          <p:nvPr>
            <p:ph type="sldNum" sz="quarter" idx="12"/>
          </p:nvPr>
        </p:nvSpPr>
        <p:spPr/>
        <p:txBody>
          <a:bodyPr/>
          <a:lstStyle/>
          <a:p>
            <a:fld id="{5A2C898F-B931-480D-8ABD-A0C754411B1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7319574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E731D02-C7A4-4F9D-8CE8-B97912FA58C7}" type="datetimeFigureOut">
              <a:rPr lang="es-MX" smtClean="0">
                <a:solidFill>
                  <a:prstClr val="black">
                    <a:tint val="75000"/>
                  </a:prstClr>
                </a:solidFill>
              </a:rPr>
              <a:pPr/>
              <a:t>09/10/2014</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5A2C898F-B931-480D-8ABD-A0C754411B1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7872165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E731D02-C7A4-4F9D-8CE8-B97912FA58C7}" type="datetimeFigureOut">
              <a:rPr lang="es-MX" smtClean="0">
                <a:solidFill>
                  <a:prstClr val="black">
                    <a:tint val="75000"/>
                  </a:prstClr>
                </a:solidFill>
              </a:rPr>
              <a:pPr/>
              <a:t>09/10/2014</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5A2C898F-B931-480D-8ABD-A0C754411B1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5692040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defTabSz="914400"/>
            <a:fld id="{2E731D02-C7A4-4F9D-8CE8-B97912FA58C7}" type="datetimeFigureOut">
              <a:rPr lang="es-MX" smtClean="0">
                <a:solidFill>
                  <a:prstClr val="black">
                    <a:tint val="75000"/>
                  </a:prstClr>
                </a:solidFill>
              </a:rPr>
              <a:pPr defTabSz="914400"/>
              <a:t>09/10/2014</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5A2C898F-B931-480D-8ABD-A0C754411B11}" type="slidenum">
              <a:rPr lang="es-MX" smtClean="0">
                <a:solidFill>
                  <a:prstClr val="black">
                    <a:tint val="75000"/>
                  </a:prstClr>
                </a:solidFill>
              </a:rPr>
              <a:pPr defTabSz="914400"/>
              <a:t>‹Nº›</a:t>
            </a:fld>
            <a:endParaRPr lang="es-MX">
              <a:solidFill>
                <a:prstClr val="black">
                  <a:tint val="75000"/>
                </a:prstClr>
              </a:solidFill>
            </a:endParaRPr>
          </a:p>
        </p:txBody>
      </p:sp>
    </p:spTree>
    <p:extLst>
      <p:ext uri="{BB962C8B-B14F-4D97-AF65-F5344CB8AC3E}">
        <p14:creationId xmlns:p14="http://schemas.microsoft.com/office/powerpoint/2010/main" val="29503572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defTabSz="914400"/>
            <a:fld id="{2E731D02-C7A4-4F9D-8CE8-B97912FA58C7}" type="datetimeFigureOut">
              <a:rPr lang="es-MX" smtClean="0">
                <a:solidFill>
                  <a:prstClr val="black">
                    <a:tint val="75000"/>
                  </a:prstClr>
                </a:solidFill>
              </a:rPr>
              <a:pPr defTabSz="914400"/>
              <a:t>09/10/2014</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5A2C898F-B931-480D-8ABD-A0C754411B11}" type="slidenum">
              <a:rPr lang="es-MX" smtClean="0">
                <a:solidFill>
                  <a:prstClr val="black">
                    <a:tint val="75000"/>
                  </a:prstClr>
                </a:solidFill>
              </a:rPr>
              <a:pPr defTabSz="914400"/>
              <a:t>‹Nº›</a:t>
            </a:fld>
            <a:endParaRPr lang="es-MX">
              <a:solidFill>
                <a:prstClr val="black">
                  <a:tint val="75000"/>
                </a:prstClr>
              </a:solidFill>
            </a:endParaRPr>
          </a:p>
        </p:txBody>
      </p:sp>
    </p:spTree>
    <p:extLst>
      <p:ext uri="{BB962C8B-B14F-4D97-AF65-F5344CB8AC3E}">
        <p14:creationId xmlns:p14="http://schemas.microsoft.com/office/powerpoint/2010/main" val="16892184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defTabSz="914400"/>
            <a:fld id="{2E731D02-C7A4-4F9D-8CE8-B97912FA58C7}" type="datetimeFigureOut">
              <a:rPr lang="es-MX" smtClean="0">
                <a:solidFill>
                  <a:prstClr val="black">
                    <a:tint val="75000"/>
                  </a:prstClr>
                </a:solidFill>
              </a:rPr>
              <a:pPr defTabSz="914400"/>
              <a:t>09/10/2014</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5A2C898F-B931-480D-8ABD-A0C754411B11}" type="slidenum">
              <a:rPr lang="es-MX" smtClean="0">
                <a:solidFill>
                  <a:prstClr val="black">
                    <a:tint val="75000"/>
                  </a:prstClr>
                </a:solidFill>
              </a:rPr>
              <a:pPr defTabSz="914400"/>
              <a:t>‹Nº›</a:t>
            </a:fld>
            <a:endParaRPr lang="es-MX">
              <a:solidFill>
                <a:prstClr val="black">
                  <a:tint val="75000"/>
                </a:prstClr>
              </a:solidFill>
            </a:endParaRP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230127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defTabSz="914400"/>
            <a:fld id="{2E731D02-C7A4-4F9D-8CE8-B97912FA58C7}" type="datetimeFigureOut">
              <a:rPr lang="es-MX" smtClean="0">
                <a:solidFill>
                  <a:prstClr val="black">
                    <a:tint val="75000"/>
                  </a:prstClr>
                </a:solidFill>
              </a:rPr>
              <a:pPr defTabSz="914400"/>
              <a:t>09/10/2014</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5A2C898F-B931-480D-8ABD-A0C754411B11}" type="slidenum">
              <a:rPr lang="es-MX" smtClean="0">
                <a:solidFill>
                  <a:prstClr val="black">
                    <a:tint val="75000"/>
                  </a:prstClr>
                </a:solidFill>
              </a:rPr>
              <a:pPr defTabSz="914400"/>
              <a:t>‹Nº›</a:t>
            </a:fld>
            <a:endParaRPr lang="es-MX">
              <a:solidFill>
                <a:prstClr val="black">
                  <a:tint val="75000"/>
                </a:prstClr>
              </a:solidFill>
            </a:endParaRPr>
          </a:p>
        </p:txBody>
      </p:sp>
    </p:spTree>
    <p:extLst>
      <p:ext uri="{BB962C8B-B14F-4D97-AF65-F5344CB8AC3E}">
        <p14:creationId xmlns:p14="http://schemas.microsoft.com/office/powerpoint/2010/main" val="16030574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pPr defTabSz="914400"/>
            <a:fld id="{2E731D02-C7A4-4F9D-8CE8-B97912FA58C7}" type="datetimeFigureOut">
              <a:rPr lang="es-MX" smtClean="0">
                <a:solidFill>
                  <a:prstClr val="black">
                    <a:tint val="75000"/>
                  </a:prstClr>
                </a:solidFill>
              </a:rPr>
              <a:pPr defTabSz="914400"/>
              <a:t>09/10/2014</a:t>
            </a:fld>
            <a:endParaRPr lang="es-MX">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s-MX">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A2C898F-B931-480D-8ABD-A0C754411B11}" type="slidenum">
              <a:rPr lang="es-MX" smtClean="0">
                <a:solidFill>
                  <a:prstClr val="black">
                    <a:tint val="75000"/>
                  </a:prstClr>
                </a:solidFill>
              </a:rPr>
              <a:pPr defTabSz="914400"/>
              <a:t>‹Nº›</a:t>
            </a:fld>
            <a:endParaRPr lang="es-MX">
              <a:solidFill>
                <a:prstClr val="black">
                  <a:tint val="75000"/>
                </a:prstClr>
              </a:solidFill>
            </a:endParaRPr>
          </a:p>
        </p:txBody>
      </p:sp>
    </p:spTree>
    <p:extLst>
      <p:ext uri="{BB962C8B-B14F-4D97-AF65-F5344CB8AC3E}">
        <p14:creationId xmlns:p14="http://schemas.microsoft.com/office/powerpoint/2010/main" val="5444859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pPr defTabSz="914400"/>
            <a:fld id="{2E731D02-C7A4-4F9D-8CE8-B97912FA58C7}" type="datetimeFigureOut">
              <a:rPr lang="es-MX" smtClean="0">
                <a:solidFill>
                  <a:prstClr val="black">
                    <a:tint val="75000"/>
                  </a:prstClr>
                </a:solidFill>
              </a:rPr>
              <a:pPr defTabSz="914400"/>
              <a:t>09/10/2014</a:t>
            </a:fld>
            <a:endParaRPr lang="es-MX">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s-MX">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A2C898F-B931-480D-8ABD-A0C754411B11}" type="slidenum">
              <a:rPr lang="es-MX" smtClean="0">
                <a:solidFill>
                  <a:prstClr val="black">
                    <a:tint val="75000"/>
                  </a:prstClr>
                </a:solidFill>
              </a:rPr>
              <a:pPr defTabSz="914400"/>
              <a:t>‹Nº›</a:t>
            </a:fld>
            <a:endParaRPr lang="es-MX">
              <a:solidFill>
                <a:prstClr val="black">
                  <a:tint val="75000"/>
                </a:prstClr>
              </a:solidFill>
            </a:endParaRPr>
          </a:p>
        </p:txBody>
      </p:sp>
    </p:spTree>
    <p:extLst>
      <p:ext uri="{BB962C8B-B14F-4D97-AF65-F5344CB8AC3E}">
        <p14:creationId xmlns:p14="http://schemas.microsoft.com/office/powerpoint/2010/main" val="37702660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E731D02-C7A4-4F9D-8CE8-B97912FA58C7}" type="datetimeFigureOut">
              <a:rPr lang="es-MX" smtClean="0">
                <a:solidFill>
                  <a:prstClr val="black">
                    <a:tint val="75000"/>
                  </a:prstClr>
                </a:solidFill>
              </a:rPr>
              <a:pPr/>
              <a:t>09/10/2014</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5A2C898F-B931-480D-8ABD-A0C754411B1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27222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10/9/2014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E731D02-C7A4-4F9D-8CE8-B97912FA58C7}" type="datetimeFigureOut">
              <a:rPr lang="es-MX" smtClean="0">
                <a:solidFill>
                  <a:prstClr val="black">
                    <a:tint val="75000"/>
                  </a:prstClr>
                </a:solidFill>
              </a:rPr>
              <a:pPr/>
              <a:t>09/10/2014</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5A2C898F-B931-480D-8ABD-A0C754411B1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38732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10/9/2014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10/9/2014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1CF131DD-A141-4471-BCF9-C6073EDD7E20}" type="datetimeFigureOut">
              <a:rPr lang="en-US" dirty="0"/>
              <a:t>10/9/2014</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‹Nº›</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10/9/2014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‹Nº›</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Confetti">
          <a:fgClr>
            <a:schemeClr val="accent1"/>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10/9/2014</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2C8016D-852F-41F3-8F5A-B7C3129B229A}" type="datetimeFigureOut">
              <a:rPr lang="es-MX" smtClean="0">
                <a:solidFill>
                  <a:prstClr val="black">
                    <a:tint val="75000"/>
                  </a:prstClr>
                </a:solidFill>
              </a:rPr>
              <a:pPr defTabSz="914400"/>
              <a:t>09/10/2014</a:t>
            </a:fld>
            <a:endParaRPr lang="es-MX">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MX">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7219701-C4C5-49CD-B2DE-3C37EA6ECECD}" type="slidenum">
              <a:rPr lang="es-MX" smtClean="0">
                <a:solidFill>
                  <a:prstClr val="black">
                    <a:tint val="75000"/>
                  </a:prstClr>
                </a:solidFill>
              </a:rPr>
              <a:pPr defTabSz="914400"/>
              <a:t>‹Nº›</a:t>
            </a:fld>
            <a:endParaRPr lang="es-MX">
              <a:solidFill>
                <a:prstClr val="black">
                  <a:tint val="75000"/>
                </a:prstClr>
              </a:solidFill>
            </a:endParaRPr>
          </a:p>
        </p:txBody>
      </p:sp>
    </p:spTree>
    <p:extLst>
      <p:ext uri="{BB962C8B-B14F-4D97-AF65-F5344CB8AC3E}">
        <p14:creationId xmlns:p14="http://schemas.microsoft.com/office/powerpoint/2010/main" val="402171322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1DD0EEA-BFD1-4D68-AEC0-C011693FBA66}" type="datetimeFigureOut">
              <a:rPr lang="es-MX" smtClean="0">
                <a:solidFill>
                  <a:prstClr val="black">
                    <a:tint val="75000"/>
                  </a:prstClr>
                </a:solidFill>
              </a:rPr>
              <a:pPr defTabSz="914400"/>
              <a:t>09/10/2014</a:t>
            </a:fld>
            <a:endParaRPr lang="es-MX">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MX">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92FDF21-ED6B-4708-9E51-C66413245EFC}" type="slidenum">
              <a:rPr lang="es-MX" smtClean="0">
                <a:solidFill>
                  <a:prstClr val="black">
                    <a:tint val="75000"/>
                  </a:prstClr>
                </a:solidFill>
              </a:rPr>
              <a:pPr defTabSz="914400"/>
              <a:t>‹Nº›</a:t>
            </a:fld>
            <a:endParaRPr lang="es-MX">
              <a:solidFill>
                <a:prstClr val="black">
                  <a:tint val="75000"/>
                </a:prstClr>
              </a:solidFill>
            </a:endParaRPr>
          </a:p>
        </p:txBody>
      </p:sp>
    </p:spTree>
    <p:extLst>
      <p:ext uri="{BB962C8B-B14F-4D97-AF65-F5344CB8AC3E}">
        <p14:creationId xmlns:p14="http://schemas.microsoft.com/office/powerpoint/2010/main" val="300713607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BC48EC7-AF6A-48D3-8284-14BACBEBDD84}" type="datetimeFigureOut">
              <a:rPr lang="en-US" smtClean="0"/>
              <a:t>10/9/2014</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0762136"/>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facmed.unam.mx/deptos/salud/periodico/30%20plato/" TargetMode="Externa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JPG"/><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792684" y="691924"/>
            <a:ext cx="4441371" cy="2345192"/>
          </a:xfrm>
        </p:spPr>
        <p:txBody>
          <a:bodyPr/>
          <a:lstStyle/>
          <a:p>
            <a:r>
              <a:rPr lang="es-MX" dirty="0" smtClean="0">
                <a:latin typeface="Impact" panose="020B0806030902050204" pitchFamily="34" charset="0"/>
              </a:rPr>
              <a:t>GRUPOS DE </a:t>
            </a:r>
            <a:br>
              <a:rPr lang="es-MX" dirty="0" smtClean="0">
                <a:latin typeface="Impact" panose="020B0806030902050204" pitchFamily="34" charset="0"/>
              </a:rPr>
            </a:br>
            <a:r>
              <a:rPr lang="es-MX" dirty="0" smtClean="0">
                <a:latin typeface="Impact" panose="020B0806030902050204" pitchFamily="34" charset="0"/>
              </a:rPr>
              <a:t>ALIMENTOS</a:t>
            </a:r>
            <a:endParaRPr lang="es-MX" dirty="0">
              <a:latin typeface="Impact" panose="020B0806030902050204" pitchFamily="34" charset="0"/>
            </a:endParaRPr>
          </a:p>
        </p:txBody>
      </p:sp>
      <p:sp>
        <p:nvSpPr>
          <p:cNvPr id="3" name="Subtítulo 2"/>
          <p:cNvSpPr>
            <a:spLocks noGrp="1"/>
          </p:cNvSpPr>
          <p:nvPr>
            <p:ph type="subTitle" idx="1"/>
          </p:nvPr>
        </p:nvSpPr>
        <p:spPr>
          <a:xfrm>
            <a:off x="6411685" y="3385458"/>
            <a:ext cx="5203371" cy="3124200"/>
          </a:xfrm>
        </p:spPr>
        <p:txBody>
          <a:bodyPr>
            <a:normAutofit lnSpcReduction="10000"/>
          </a:bodyPr>
          <a:lstStyle/>
          <a:p>
            <a:pPr algn="l"/>
            <a:r>
              <a:rPr lang="es-MX" dirty="0"/>
              <a:t/>
            </a:r>
            <a:br>
              <a:rPr lang="es-MX" dirty="0"/>
            </a:br>
            <a:r>
              <a:rPr lang="es-MX" dirty="0"/>
              <a:t>Para fines de orientación alimentaria se identifican tres grupos de alimentos, los tres igualmente importantes y necesarios para lograr una buena alimentación:</a:t>
            </a:r>
            <a:br>
              <a:rPr lang="es-MX" dirty="0"/>
            </a:br>
            <a:r>
              <a:rPr lang="es-MX" dirty="0" smtClean="0"/>
              <a:t>1.Verduras </a:t>
            </a:r>
            <a:r>
              <a:rPr lang="es-MX" dirty="0"/>
              <a:t>y Frutas</a:t>
            </a:r>
            <a:br>
              <a:rPr lang="es-MX" dirty="0"/>
            </a:br>
            <a:r>
              <a:rPr lang="es-MX" dirty="0" smtClean="0"/>
              <a:t>2.Cereales </a:t>
            </a:r>
            <a:r>
              <a:rPr lang="es-MX" dirty="0"/>
              <a:t>y tubérculos</a:t>
            </a:r>
            <a:br>
              <a:rPr lang="es-MX" dirty="0"/>
            </a:br>
            <a:r>
              <a:rPr lang="es-MX" dirty="0" smtClean="0"/>
              <a:t>3.Leguminosas </a:t>
            </a:r>
            <a:r>
              <a:rPr lang="es-MX" dirty="0"/>
              <a:t>y alimentos de origen animal</a:t>
            </a:r>
          </a:p>
          <a:p>
            <a:endParaRPr lang="es-MX" dirty="0"/>
          </a:p>
        </p:txBody>
      </p:sp>
      <p:pic>
        <p:nvPicPr>
          <p:cNvPr id="1026" name="Picture 2" descr="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7971"/>
            <a:ext cx="6411684" cy="676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93508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laid">
          <a:fgClr>
            <a:schemeClr val="accent1"/>
          </a:fgClr>
          <a:bgClr>
            <a:schemeClr val="bg1"/>
          </a:bgClr>
        </a:patt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18010" t="31199" r="50423" b="11834"/>
          <a:stretch/>
        </p:blipFill>
        <p:spPr>
          <a:xfrm>
            <a:off x="2863121" y="44368"/>
            <a:ext cx="6715594" cy="6813632"/>
          </a:xfrm>
          <a:prstGeom prst="rect">
            <a:avLst/>
          </a:prstGeom>
        </p:spPr>
      </p:pic>
      <p:sp>
        <p:nvSpPr>
          <p:cNvPr id="6" name="Rectángulo 5"/>
          <p:cNvSpPr/>
          <p:nvPr/>
        </p:nvSpPr>
        <p:spPr>
          <a:xfrm>
            <a:off x="232273" y="913682"/>
            <a:ext cx="2630848" cy="4247317"/>
          </a:xfrm>
          <a:prstGeom prst="rect">
            <a:avLst/>
          </a:prstGeom>
          <a:noFill/>
        </p:spPr>
        <p:txBody>
          <a:bodyPr wrap="none" lIns="91440" tIns="45720" rIns="91440" bIns="45720">
            <a:spAutoFit/>
          </a:bodyPr>
          <a:lstStyle/>
          <a:p>
            <a:pPr algn="ctr"/>
            <a:r>
              <a:rPr lang="es-ES" sz="5400" b="1" cap="none" spc="0" dirty="0" smtClean="0">
                <a:ln w="9525">
                  <a:solidFill>
                    <a:sysClr val="windowText" lastClr="000000"/>
                  </a:solidFill>
                  <a:prstDash val="solid"/>
                </a:ln>
                <a:solidFill>
                  <a:sysClr val="windowText" lastClr="000000"/>
                </a:solidFill>
                <a:effectLst>
                  <a:outerShdw blurRad="12700" dist="38100" dir="2700000" algn="tl" rotWithShape="0">
                    <a:schemeClr val="accent5">
                      <a:lumMod val="60000"/>
                      <a:lumOff val="40000"/>
                    </a:schemeClr>
                  </a:outerShdw>
                </a:effectLst>
                <a:latin typeface="Georgia" panose="02040502050405020303" pitchFamily="18" charset="0"/>
              </a:rPr>
              <a:t>El </a:t>
            </a:r>
          </a:p>
          <a:p>
            <a:pPr algn="ctr"/>
            <a:r>
              <a:rPr lang="es-ES" sz="5400" b="1" cap="none" spc="0" dirty="0" smtClean="0">
                <a:ln w="9525">
                  <a:solidFill>
                    <a:sysClr val="windowText" lastClr="000000"/>
                  </a:solidFill>
                  <a:prstDash val="solid"/>
                </a:ln>
                <a:solidFill>
                  <a:sysClr val="windowText" lastClr="000000"/>
                </a:solidFill>
                <a:effectLst>
                  <a:outerShdw blurRad="12700" dist="38100" dir="2700000" algn="tl" rotWithShape="0">
                    <a:schemeClr val="accent5">
                      <a:lumMod val="60000"/>
                      <a:lumOff val="40000"/>
                    </a:schemeClr>
                  </a:outerShdw>
                </a:effectLst>
                <a:latin typeface="Georgia" panose="02040502050405020303" pitchFamily="18" charset="0"/>
              </a:rPr>
              <a:t>Plato</a:t>
            </a:r>
          </a:p>
          <a:p>
            <a:pPr algn="ctr"/>
            <a:r>
              <a:rPr lang="es-ES" sz="5400" b="1" cap="none" spc="0" dirty="0" smtClean="0">
                <a:ln w="9525">
                  <a:solidFill>
                    <a:sysClr val="windowText" lastClr="000000"/>
                  </a:solidFill>
                  <a:prstDash val="solid"/>
                </a:ln>
                <a:solidFill>
                  <a:sysClr val="windowText" lastClr="000000"/>
                </a:solidFill>
                <a:effectLst>
                  <a:outerShdw blurRad="12700" dist="38100" dir="2700000" algn="tl" rotWithShape="0">
                    <a:schemeClr val="accent5">
                      <a:lumMod val="60000"/>
                      <a:lumOff val="40000"/>
                    </a:schemeClr>
                  </a:outerShdw>
                </a:effectLst>
                <a:latin typeface="Georgia" panose="02040502050405020303" pitchFamily="18" charset="0"/>
              </a:rPr>
              <a:t> del </a:t>
            </a:r>
          </a:p>
          <a:p>
            <a:pPr algn="ctr"/>
            <a:r>
              <a:rPr lang="es-ES" sz="5400" b="1" cap="none" spc="0" dirty="0" smtClean="0">
                <a:ln w="9525">
                  <a:solidFill>
                    <a:sysClr val="windowText" lastClr="000000"/>
                  </a:solidFill>
                  <a:prstDash val="solid"/>
                </a:ln>
                <a:solidFill>
                  <a:sysClr val="windowText" lastClr="000000"/>
                </a:solidFill>
                <a:effectLst>
                  <a:outerShdw blurRad="12700" dist="38100" dir="2700000" algn="tl" rotWithShape="0">
                    <a:schemeClr val="accent5">
                      <a:lumMod val="60000"/>
                      <a:lumOff val="40000"/>
                    </a:schemeClr>
                  </a:outerShdw>
                </a:effectLst>
                <a:latin typeface="Georgia" panose="02040502050405020303" pitchFamily="18" charset="0"/>
              </a:rPr>
              <a:t>buen </a:t>
            </a:r>
          </a:p>
          <a:p>
            <a:pPr algn="ctr"/>
            <a:r>
              <a:rPr lang="es-ES" sz="5400" b="1" cap="none" spc="0" dirty="0" smtClean="0">
                <a:ln w="9525">
                  <a:solidFill>
                    <a:sysClr val="windowText" lastClr="000000"/>
                  </a:solidFill>
                  <a:prstDash val="solid"/>
                </a:ln>
                <a:solidFill>
                  <a:sysClr val="windowText" lastClr="000000"/>
                </a:solidFill>
                <a:effectLst>
                  <a:outerShdw blurRad="12700" dist="38100" dir="2700000" algn="tl" rotWithShape="0">
                    <a:schemeClr val="accent5">
                      <a:lumMod val="60000"/>
                      <a:lumOff val="40000"/>
                    </a:schemeClr>
                  </a:outerShdw>
                </a:effectLst>
                <a:latin typeface="Georgia" panose="02040502050405020303" pitchFamily="18" charset="0"/>
              </a:rPr>
              <a:t>comer </a:t>
            </a:r>
            <a:endParaRPr lang="es-ES" sz="5400" b="1" cap="none" spc="0" dirty="0">
              <a:ln w="9525">
                <a:solidFill>
                  <a:sysClr val="windowText" lastClr="000000"/>
                </a:solidFill>
                <a:prstDash val="solid"/>
              </a:ln>
              <a:solidFill>
                <a:sysClr val="windowText" lastClr="000000"/>
              </a:solidFill>
              <a:effectLst>
                <a:outerShdw blurRad="12700" dist="38100" dir="2700000" algn="tl" rotWithShape="0">
                  <a:schemeClr val="accent5">
                    <a:lumMod val="60000"/>
                    <a:lumOff val="40000"/>
                  </a:schemeClr>
                </a:outerShdw>
              </a:effectLst>
              <a:latin typeface="Georgia" panose="02040502050405020303" pitchFamily="18" charset="0"/>
            </a:endParaRPr>
          </a:p>
        </p:txBody>
      </p:sp>
    </p:spTree>
    <p:extLst>
      <p:ext uri="{BB962C8B-B14F-4D97-AF65-F5344CB8AC3E}">
        <p14:creationId xmlns:p14="http://schemas.microsoft.com/office/powerpoint/2010/main" val="1487119466"/>
      </p:ext>
    </p:extLst>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80">
          <a:fgClr>
            <a:srgbClr val="FF0066"/>
          </a:fgClr>
          <a:bgClr>
            <a:schemeClr val="bg1"/>
          </a:bgClr>
        </a:pattFill>
        <a:effectLst/>
      </p:bgPr>
    </p:bg>
    <p:spTree>
      <p:nvGrpSpPr>
        <p:cNvPr id="1" name=""/>
        <p:cNvGrpSpPr/>
        <p:nvPr/>
      </p:nvGrpSpPr>
      <p:grpSpPr>
        <a:xfrm>
          <a:off x="0" y="0"/>
          <a:ext cx="0" cy="0"/>
          <a:chOff x="0" y="0"/>
          <a:chExt cx="0" cy="0"/>
        </a:xfrm>
      </p:grpSpPr>
      <p:pic>
        <p:nvPicPr>
          <p:cNvPr id="1026" name="Picture 2" descr="http://2.bp.blogspot.com/-7hlWgfWwIfA/UkAu7vhF1lI/AAAAAAAAABo/jN8vQyeaB24/s1600/semafor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15172" y="269824"/>
            <a:ext cx="5407840" cy="6348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59729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endParaRPr lang="es-MX"/>
          </a:p>
        </p:txBody>
      </p:sp>
      <p:pic>
        <p:nvPicPr>
          <p:cNvPr id="4" name="3 Imagen" descr="JARRA%2BDEL%2BBUEN%2BBEBER.jpg"/>
          <p:cNvPicPr>
            <a:picLocks noChangeAspect="1"/>
          </p:cNvPicPr>
          <p:nvPr/>
        </p:nvPicPr>
        <p:blipFill>
          <a:blip r:embed="rId2" cstate="print"/>
          <a:stretch>
            <a:fillRect/>
          </a:stretch>
        </p:blipFill>
        <p:spPr>
          <a:xfrm>
            <a:off x="1524000" y="0"/>
            <a:ext cx="9144000" cy="6858000"/>
          </a:xfrm>
          <a:prstGeom prst="rect">
            <a:avLst/>
          </a:prstGeom>
        </p:spPr>
      </p:pic>
    </p:spTree>
    <p:extLst>
      <p:ext uri="{BB962C8B-B14F-4D97-AF65-F5344CB8AC3E}">
        <p14:creationId xmlns:p14="http://schemas.microsoft.com/office/powerpoint/2010/main" val="2796108787"/>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jarra-del-buen-beber.jpg"/>
          <p:cNvPicPr>
            <a:picLocks noChangeAspect="1"/>
          </p:cNvPicPr>
          <p:nvPr/>
        </p:nvPicPr>
        <p:blipFill>
          <a:blip r:embed="rId2" cstate="print"/>
          <a:stretch>
            <a:fillRect/>
          </a:stretch>
        </p:blipFill>
        <p:spPr>
          <a:xfrm>
            <a:off x="2567609" y="0"/>
            <a:ext cx="7416823" cy="6768752"/>
          </a:xfrm>
          <a:prstGeom prst="rect">
            <a:avLst/>
          </a:prstGeom>
        </p:spPr>
      </p:pic>
    </p:spTree>
    <p:extLst>
      <p:ext uri="{BB962C8B-B14F-4D97-AF65-F5344CB8AC3E}">
        <p14:creationId xmlns:p14="http://schemas.microsoft.com/office/powerpoint/2010/main" val="402998649"/>
      </p:ext>
    </p:extLst>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809.jpg"/>
          <p:cNvPicPr>
            <a:picLocks noChangeAspect="1"/>
          </p:cNvPicPr>
          <p:nvPr/>
        </p:nvPicPr>
        <p:blipFill>
          <a:blip r:embed="rId2" cstate="print"/>
          <a:stretch>
            <a:fillRect/>
          </a:stretch>
        </p:blipFill>
        <p:spPr>
          <a:xfrm>
            <a:off x="1524000" y="-303740"/>
            <a:ext cx="9144000" cy="7161740"/>
          </a:xfrm>
          <a:prstGeom prst="rect">
            <a:avLst/>
          </a:prstGeom>
        </p:spPr>
      </p:pic>
    </p:spTree>
    <p:extLst>
      <p:ext uri="{BB962C8B-B14F-4D97-AF65-F5344CB8AC3E}">
        <p14:creationId xmlns:p14="http://schemas.microsoft.com/office/powerpoint/2010/main" val="22926891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lgCheck">
          <a:fgClr>
            <a:schemeClr val="accent1"/>
          </a:fgClr>
          <a:bgClr>
            <a:schemeClr val="bg1"/>
          </a:bgClr>
        </a:patt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cap="none" spc="0" dirty="0" smtClean="0">
                <a:ln w="0">
                  <a:solidFill>
                    <a:sysClr val="windowText" lastClr="000000"/>
                  </a:solidFill>
                </a:ln>
                <a:solidFill>
                  <a:sysClr val="windowText" lastClr="000000"/>
                </a:solidFill>
                <a:effectLst>
                  <a:outerShdw blurRad="38100" dist="19050" dir="2700000" algn="tl" rotWithShape="0">
                    <a:schemeClr val="dk1">
                      <a:alpha val="40000"/>
                    </a:schemeClr>
                  </a:outerShdw>
                </a:effectLst>
              </a:rPr>
              <a:t>Necesidades nutrimentales por grupo de edad </a:t>
            </a:r>
            <a:endParaRPr lang="es-ES" cap="none" spc="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endParaRPr>
          </a:p>
        </p:txBody>
      </p:sp>
      <p:pic>
        <p:nvPicPr>
          <p:cNvPr id="1026" name="Picture 2" descr="http://4.bp.blogspot.com/-roOGgWP8Rws/UqoDZeC8pNI/AAAAAAAAAZk/ROigLbqQzsQ/s1600/Fotolia_51668175_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493" y="545910"/>
            <a:ext cx="2174430" cy="16734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nutriciongrupobimbo.com/assets/images/articulos/adultos/necesidades_nutrimentales/nutricion_grupo_bimbo_cereal_pan_necesidades_nutrimentale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270" y="300011"/>
            <a:ext cx="2523462" cy="16823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3.gstatic.com/images?q=tbn:ANd9GcSpK8NQJ0V9YullANRCDZC_ONWkTTncViwwHLZfO9xKA9LGdxZ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2916" y="449202"/>
            <a:ext cx="2286000" cy="18669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mworld.aufeminin.com/dossiers/D20120116/86501038-368-110524_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190" y="3764749"/>
            <a:ext cx="2026983" cy="29413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iaangelita.com/blog/wp-content/uploads/2014/05/dietas-especiales-embarazo-31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26969" y="3576119"/>
            <a:ext cx="2086639" cy="3129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064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3511055" y="491421"/>
            <a:ext cx="4663457" cy="923330"/>
          </a:xfrm>
          <a:prstGeom prst="rect">
            <a:avLst/>
          </a:prstGeom>
          <a:noFill/>
        </p:spPr>
        <p:txBody>
          <a:bodyPr wrap="none" lIns="91440" tIns="45720" rIns="91440" bIns="45720">
            <a:spAutoFit/>
          </a:bodyPr>
          <a:lstStyle/>
          <a:p>
            <a:pPr algn="ctr"/>
            <a:r>
              <a:rPr lang="es-ES" sz="5400" b="1" cap="none" spc="0" dirty="0" smtClean="0">
                <a:ln w="9525">
                  <a:solidFill>
                    <a:sysClr val="windowText" lastClr="000000"/>
                  </a:solidFill>
                  <a:prstDash val="solid"/>
                </a:ln>
                <a:solidFill>
                  <a:sysClr val="windowText" lastClr="000000"/>
                </a:solidFill>
                <a:effectLst>
                  <a:outerShdw blurRad="12700" dist="38100" dir="2700000" algn="tl" rotWithShape="0">
                    <a:schemeClr val="bg1">
                      <a:lumMod val="50000"/>
                    </a:schemeClr>
                  </a:outerShdw>
                </a:effectLst>
              </a:rPr>
              <a:t>Adolescente</a:t>
            </a:r>
            <a:r>
              <a:rPr lang="es-E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CuadroTexto 2"/>
          <p:cNvSpPr txBox="1"/>
          <p:nvPr/>
        </p:nvSpPr>
        <p:spPr>
          <a:xfrm>
            <a:off x="621470" y="1601828"/>
            <a:ext cx="10865474" cy="3539430"/>
          </a:xfrm>
          <a:prstGeom prst="rect">
            <a:avLst/>
          </a:prstGeom>
          <a:noFill/>
        </p:spPr>
        <p:txBody>
          <a:bodyPr wrap="none" rtlCol="0">
            <a:spAutoFit/>
          </a:bodyPr>
          <a:lstStyle/>
          <a:p>
            <a:pPr algn="ctr"/>
            <a:r>
              <a:rPr lang="es-ES" sz="3200" b="1" dirty="0" smtClean="0"/>
              <a:t>La adolescencia comprende todos los cambios que</a:t>
            </a:r>
          </a:p>
          <a:p>
            <a:pPr algn="ctr"/>
            <a:r>
              <a:rPr lang="es-ES" sz="3200" b="1" dirty="0" smtClean="0"/>
              <a:t>Construyen la transición de niño a adulto.</a:t>
            </a:r>
          </a:p>
          <a:p>
            <a:pPr algn="ctr"/>
            <a:endParaRPr lang="es-ES" sz="3200" b="1" dirty="0"/>
          </a:p>
          <a:p>
            <a:pPr algn="ctr"/>
            <a:r>
              <a:rPr lang="es-ES" sz="3200" b="1" dirty="0" smtClean="0"/>
              <a:t>En este periodo se presenta un importante </a:t>
            </a:r>
          </a:p>
          <a:p>
            <a:pPr algn="ctr"/>
            <a:r>
              <a:rPr lang="es-ES" sz="3200" b="1" dirty="0" smtClean="0"/>
              <a:t>desarrollo físico por lo que las recomendaciones </a:t>
            </a:r>
          </a:p>
          <a:p>
            <a:pPr algn="ctr"/>
            <a:r>
              <a:rPr lang="es-ES" sz="3200" b="1" dirty="0" smtClean="0"/>
              <a:t>nutrimentales se basan en garantizar dicho desarrollo</a:t>
            </a:r>
          </a:p>
          <a:p>
            <a:pPr algn="ctr"/>
            <a:endParaRPr lang="es-ES" sz="3200" b="1" dirty="0"/>
          </a:p>
        </p:txBody>
      </p:sp>
      <p:pic>
        <p:nvPicPr>
          <p:cNvPr id="2050" name="Picture 2" descr="http://1.bp.blogspot.com/-8fneeFyfj9A/TbYzf6Uo9uI/AAAAAAAAAAk/W2RthsyAwK4/s1600/Comida+saludable+para+adolescen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470" y="186441"/>
            <a:ext cx="2112518" cy="14153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locatel.com.ve/uploads/images/recomendaciones_nutricionales_adolescentes_c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3522" y="98734"/>
            <a:ext cx="1780537" cy="150356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inalefa1.files.wordpress.com/2009/06/3511_thumb.jpg?w=196&amp;h=1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213" y="4737348"/>
            <a:ext cx="2109953" cy="18192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contigosalud.com/files/images/Guia%20adolescent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0945" y="4737348"/>
            <a:ext cx="3093943" cy="1930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46357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pattFill prst="lgConfetti">
          <a:fgClr>
            <a:schemeClr val="accent1"/>
          </a:fgClr>
          <a:bgClr>
            <a:schemeClr val="bg1"/>
          </a:bgClr>
        </a:pattFill>
        <a:effectLst/>
      </p:bgPr>
    </p:bg>
    <p:spTree>
      <p:nvGrpSpPr>
        <p:cNvPr id="1" name=""/>
        <p:cNvGrpSpPr/>
        <p:nvPr/>
      </p:nvGrpSpPr>
      <p:grpSpPr>
        <a:xfrm>
          <a:off x="0" y="0"/>
          <a:ext cx="0" cy="0"/>
          <a:chOff x="0" y="0"/>
          <a:chExt cx="0" cy="0"/>
        </a:xfrm>
      </p:grpSpPr>
      <p:sp>
        <p:nvSpPr>
          <p:cNvPr id="2" name="CuadroTexto 1"/>
          <p:cNvSpPr txBox="1"/>
          <p:nvPr/>
        </p:nvSpPr>
        <p:spPr>
          <a:xfrm>
            <a:off x="98474" y="168814"/>
            <a:ext cx="11760591" cy="1754326"/>
          </a:xfrm>
          <a:prstGeom prst="rect">
            <a:avLst/>
          </a:prstGeom>
          <a:noFill/>
        </p:spPr>
        <p:txBody>
          <a:bodyPr wrap="square" rtlCol="0">
            <a:spAutoFit/>
          </a:bodyPr>
          <a:lstStyle/>
          <a:p>
            <a:pPr algn="ctr"/>
            <a:r>
              <a:rPr lang="es-ES" sz="3600" b="1" dirty="0" smtClean="0"/>
              <a:t>Todo esto lleva al adolescente </a:t>
            </a:r>
          </a:p>
          <a:p>
            <a:pPr algn="ctr"/>
            <a:r>
              <a:rPr lang="es-ES" sz="3600" b="1" dirty="0" smtClean="0"/>
              <a:t>a tener necesidades </a:t>
            </a:r>
          </a:p>
          <a:p>
            <a:pPr algn="ctr"/>
            <a:r>
              <a:rPr lang="es-ES" sz="3600" b="1" dirty="0" smtClean="0"/>
              <a:t>nutrimentales especificas tales como</a:t>
            </a:r>
            <a:endParaRPr lang="es-ES" sz="3600" b="1" dirty="0"/>
          </a:p>
        </p:txBody>
      </p:sp>
      <p:graphicFrame>
        <p:nvGraphicFramePr>
          <p:cNvPr id="3" name="Tabla 2"/>
          <p:cNvGraphicFramePr>
            <a:graphicFrameLocks noGrp="1"/>
          </p:cNvGraphicFramePr>
          <p:nvPr>
            <p:extLst>
              <p:ext uri="{D42A27DB-BD31-4B8C-83A1-F6EECF244321}">
                <p14:modId xmlns:p14="http://schemas.microsoft.com/office/powerpoint/2010/main" val="544228819"/>
              </p:ext>
            </p:extLst>
          </p:nvPr>
        </p:nvGraphicFramePr>
        <p:xfrm>
          <a:off x="1050878" y="1923140"/>
          <a:ext cx="10031104" cy="4850244"/>
        </p:xfrm>
        <a:graphic>
          <a:graphicData uri="http://schemas.openxmlformats.org/drawingml/2006/table">
            <a:tbl>
              <a:tblPr firstRow="1" bandRow="1">
                <a:tableStyleId>{5C22544A-7EE6-4342-B048-85BDC9FD1C3A}</a:tableStyleId>
              </a:tblPr>
              <a:tblGrid>
                <a:gridCol w="5015552"/>
                <a:gridCol w="5015552"/>
              </a:tblGrid>
              <a:tr h="778104">
                <a:tc>
                  <a:txBody>
                    <a:bodyPr/>
                    <a:lstStyle/>
                    <a:p>
                      <a:pPr algn="ctr"/>
                      <a:r>
                        <a:rPr lang="es-ES" b="1" dirty="0" smtClean="0">
                          <a:solidFill>
                            <a:schemeClr val="tx1"/>
                          </a:solidFill>
                        </a:rPr>
                        <a:t>NUTRIMENTO</a:t>
                      </a:r>
                      <a:r>
                        <a:rPr lang="es-ES" b="1" baseline="0" dirty="0" smtClean="0">
                          <a:solidFill>
                            <a:schemeClr val="tx1"/>
                          </a:solidFill>
                        </a:rPr>
                        <a:t> </a:t>
                      </a:r>
                      <a:endParaRPr lang="es-ES" b="1" dirty="0">
                        <a:solidFill>
                          <a:schemeClr val="tx1"/>
                        </a:solidFill>
                      </a:endParaRPr>
                    </a:p>
                  </a:txBody>
                  <a:tcPr/>
                </a:tc>
                <a:tc>
                  <a:txBody>
                    <a:bodyPr/>
                    <a:lstStyle/>
                    <a:p>
                      <a:pPr algn="ctr"/>
                      <a:r>
                        <a:rPr lang="es-ES" b="1" dirty="0" smtClean="0">
                          <a:solidFill>
                            <a:schemeClr val="tx1"/>
                          </a:solidFill>
                        </a:rPr>
                        <a:t>EL ADOLESCENTE ADQUIERE</a:t>
                      </a:r>
                      <a:endParaRPr lang="es-ES" b="1" dirty="0">
                        <a:solidFill>
                          <a:schemeClr val="tx1"/>
                        </a:solidFill>
                      </a:endParaRPr>
                    </a:p>
                  </a:txBody>
                  <a:tcPr/>
                </a:tc>
              </a:tr>
              <a:tr h="2334780">
                <a:tc>
                  <a:txBody>
                    <a:bodyPr/>
                    <a:lstStyle/>
                    <a:p>
                      <a:pPr algn="ctr"/>
                      <a:r>
                        <a:rPr lang="es-ES" b="1" dirty="0" smtClean="0">
                          <a:solidFill>
                            <a:schemeClr val="tx1"/>
                          </a:solidFill>
                        </a:rPr>
                        <a:t>PROTEINA</a:t>
                      </a:r>
                      <a:r>
                        <a:rPr lang="es-ES" b="1" baseline="0" dirty="0" smtClean="0">
                          <a:solidFill>
                            <a:schemeClr val="tx1"/>
                          </a:solidFill>
                        </a:rPr>
                        <a:t> </a:t>
                      </a:r>
                    </a:p>
                    <a:p>
                      <a:pPr algn="ctr"/>
                      <a:endParaRPr lang="es-ES" b="1" dirty="0">
                        <a:solidFill>
                          <a:schemeClr val="tx1"/>
                        </a:solidFill>
                      </a:endParaRPr>
                    </a:p>
                  </a:txBody>
                  <a:tcPr/>
                </a:tc>
                <a:tc>
                  <a:txBody>
                    <a:bodyPr/>
                    <a:lstStyle/>
                    <a:p>
                      <a:pPr algn="ctr"/>
                      <a:r>
                        <a:rPr lang="es-ES" b="1" dirty="0" smtClean="0">
                          <a:solidFill>
                            <a:schemeClr val="tx1"/>
                          </a:solidFill>
                        </a:rPr>
                        <a:t>-25% DE SU ESTATURA</a:t>
                      </a:r>
                      <a:r>
                        <a:rPr lang="es-ES" b="1" baseline="0" dirty="0" smtClean="0">
                          <a:solidFill>
                            <a:schemeClr val="tx1"/>
                          </a:solidFill>
                        </a:rPr>
                        <a:t> </a:t>
                      </a:r>
                    </a:p>
                    <a:p>
                      <a:pPr algn="ctr"/>
                      <a:r>
                        <a:rPr lang="es-ES" b="1" baseline="0" dirty="0" smtClean="0">
                          <a:solidFill>
                            <a:schemeClr val="tx1"/>
                          </a:solidFill>
                        </a:rPr>
                        <a:t>-40 50% DE SU PESO DEFINITIVO</a:t>
                      </a:r>
                    </a:p>
                    <a:p>
                      <a:pPr algn="ctr"/>
                      <a:r>
                        <a:rPr lang="es-ES" b="1" baseline="0" dirty="0" smtClean="0">
                          <a:solidFill>
                            <a:schemeClr val="tx1"/>
                          </a:solidFill>
                        </a:rPr>
                        <a:t>-LOS ORGANOS INTERNOS AUMENTAN SU VOLUMEN </a:t>
                      </a:r>
                    </a:p>
                    <a:p>
                      <a:pPr algn="ctr"/>
                      <a:r>
                        <a:rPr lang="es-ES" b="1" baseline="0" dirty="0" smtClean="0">
                          <a:solidFill>
                            <a:schemeClr val="tx1"/>
                          </a:solidFill>
                        </a:rPr>
                        <a:t>-SE DUPLICA LA MASA MUSCULAR</a:t>
                      </a:r>
                      <a:endParaRPr lang="es-ES" b="1" dirty="0">
                        <a:solidFill>
                          <a:schemeClr val="tx1"/>
                        </a:solidFill>
                      </a:endParaRPr>
                    </a:p>
                  </a:txBody>
                  <a:tcPr/>
                </a:tc>
              </a:tr>
              <a:tr h="1343031">
                <a:tc>
                  <a:txBody>
                    <a:bodyPr/>
                    <a:lstStyle/>
                    <a:p>
                      <a:pPr algn="ctr"/>
                      <a:r>
                        <a:rPr lang="es-ES" b="1" dirty="0" smtClean="0">
                          <a:solidFill>
                            <a:schemeClr val="tx1"/>
                          </a:solidFill>
                        </a:rPr>
                        <a:t>CALCIO </a:t>
                      </a:r>
                    </a:p>
                    <a:p>
                      <a:pPr algn="ctr"/>
                      <a:endParaRPr lang="es-ES" b="1" dirty="0" smtClean="0">
                        <a:solidFill>
                          <a:schemeClr val="tx1"/>
                        </a:solidFill>
                      </a:endParaRPr>
                    </a:p>
                    <a:p>
                      <a:pPr algn="ctr"/>
                      <a:endParaRPr lang="es-ES" b="1" dirty="0" smtClean="0">
                        <a:solidFill>
                          <a:schemeClr val="tx1"/>
                        </a:solidFill>
                      </a:endParaRPr>
                    </a:p>
                    <a:p>
                      <a:pPr algn="ctr"/>
                      <a:endParaRPr lang="es-ES" b="1" dirty="0" smtClean="0">
                        <a:solidFill>
                          <a:schemeClr val="tx1"/>
                        </a:solidFill>
                      </a:endParaRPr>
                    </a:p>
                    <a:p>
                      <a:pPr algn="ctr"/>
                      <a:endParaRPr lang="es-ES" b="1" dirty="0" smtClean="0">
                        <a:solidFill>
                          <a:schemeClr val="tx1"/>
                        </a:solidFill>
                      </a:endParaRPr>
                    </a:p>
                    <a:p>
                      <a:pPr algn="ctr"/>
                      <a:endParaRPr lang="es-ES" b="1" dirty="0">
                        <a:solidFill>
                          <a:schemeClr val="tx1"/>
                        </a:solidFill>
                      </a:endParaRPr>
                    </a:p>
                  </a:txBody>
                  <a:tcPr/>
                </a:tc>
                <a:tc>
                  <a:txBody>
                    <a:bodyPr/>
                    <a:lstStyle/>
                    <a:p>
                      <a:pPr algn="ctr"/>
                      <a:r>
                        <a:rPr lang="es-ES" b="1" dirty="0" smtClean="0">
                          <a:solidFill>
                            <a:schemeClr val="tx1"/>
                          </a:solidFill>
                        </a:rPr>
                        <a:t>AUMENTA UN 50% DE LA MASA ESQUELETICA </a:t>
                      </a:r>
                      <a:endParaRPr lang="es-ES" b="1" dirty="0">
                        <a:solidFill>
                          <a:schemeClr val="tx1"/>
                        </a:solidFill>
                      </a:endParaRPr>
                    </a:p>
                  </a:txBody>
                  <a:tcPr/>
                </a:tc>
              </a:tr>
            </a:tbl>
          </a:graphicData>
        </a:graphic>
      </p:graphicFrame>
      <p:pic>
        <p:nvPicPr>
          <p:cNvPr id="3074" name="Picture 2" descr="http://casasymasnicaragua.files.wordpress.com/2013/09/alimentos-proteina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290" y="2929460"/>
            <a:ext cx="2852381" cy="18397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casasymasnicaragua.files.wordpress.com/2013/09/consumo-calcio-salud-huesos-e13096219113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2816" y="5363569"/>
            <a:ext cx="1761327" cy="1395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7417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437042943"/>
              </p:ext>
            </p:extLst>
          </p:nvPr>
        </p:nvGraphicFramePr>
        <p:xfrm>
          <a:off x="970670" y="719665"/>
          <a:ext cx="9189330" cy="5903301"/>
        </p:xfrm>
        <a:graphic>
          <a:graphicData uri="http://schemas.openxmlformats.org/drawingml/2006/table">
            <a:tbl>
              <a:tblPr firstRow="1" bandRow="1">
                <a:tableStyleId>{5C22544A-7EE6-4342-B048-85BDC9FD1C3A}</a:tableStyleId>
              </a:tblPr>
              <a:tblGrid>
                <a:gridCol w="4594665"/>
                <a:gridCol w="4594665"/>
              </a:tblGrid>
              <a:tr h="802211">
                <a:tc>
                  <a:txBody>
                    <a:bodyPr/>
                    <a:lstStyle/>
                    <a:p>
                      <a:pPr algn="ctr"/>
                      <a:r>
                        <a:rPr lang="es-ES" b="1" dirty="0" smtClean="0">
                          <a:solidFill>
                            <a:schemeClr val="tx1"/>
                          </a:solidFill>
                        </a:rPr>
                        <a:t>NUTRIMENTO</a:t>
                      </a:r>
                      <a:endParaRPr lang="es-ES" b="1" dirty="0">
                        <a:solidFill>
                          <a:schemeClr val="tx1"/>
                        </a:solidFill>
                      </a:endParaRPr>
                    </a:p>
                  </a:txBody>
                  <a:tcPr/>
                </a:tc>
                <a:tc>
                  <a:txBody>
                    <a:bodyPr/>
                    <a:lstStyle/>
                    <a:p>
                      <a:pPr algn="ctr"/>
                      <a:r>
                        <a:rPr lang="es-ES" b="1" dirty="0" smtClean="0">
                          <a:solidFill>
                            <a:schemeClr val="tx1"/>
                          </a:solidFill>
                        </a:rPr>
                        <a:t>EL ADOLESCENTE</a:t>
                      </a:r>
                      <a:r>
                        <a:rPr lang="es-ES" b="1" baseline="0" dirty="0" smtClean="0">
                          <a:solidFill>
                            <a:schemeClr val="tx1"/>
                          </a:solidFill>
                        </a:rPr>
                        <a:t> ADQUIERE </a:t>
                      </a:r>
                      <a:endParaRPr lang="es-ES" b="1" dirty="0">
                        <a:solidFill>
                          <a:schemeClr val="tx1"/>
                        </a:solidFill>
                      </a:endParaRPr>
                    </a:p>
                  </a:txBody>
                  <a:tcPr/>
                </a:tc>
              </a:tr>
              <a:tr h="2529619">
                <a:tc>
                  <a:txBody>
                    <a:bodyPr/>
                    <a:lstStyle/>
                    <a:p>
                      <a:pPr algn="ctr"/>
                      <a:r>
                        <a:rPr lang="es-ES" b="1" dirty="0" smtClean="0">
                          <a:solidFill>
                            <a:schemeClr val="tx1"/>
                          </a:solidFill>
                        </a:rPr>
                        <a:t>HIERRO </a:t>
                      </a:r>
                      <a:endParaRPr lang="es-ES" b="1" dirty="0">
                        <a:solidFill>
                          <a:schemeClr val="tx1"/>
                        </a:solidFill>
                      </a:endParaRPr>
                    </a:p>
                  </a:txBody>
                  <a:tcPr/>
                </a:tc>
                <a:tc>
                  <a:txBody>
                    <a:bodyPr/>
                    <a:lstStyle/>
                    <a:p>
                      <a:pPr algn="ctr"/>
                      <a:r>
                        <a:rPr lang="es-ES" b="1" dirty="0" smtClean="0">
                          <a:solidFill>
                            <a:schemeClr val="tx1"/>
                          </a:solidFill>
                        </a:rPr>
                        <a:t>AUMENTA</a:t>
                      </a:r>
                      <a:r>
                        <a:rPr lang="es-ES" b="1" baseline="0" dirty="0" smtClean="0">
                          <a:solidFill>
                            <a:schemeClr val="tx1"/>
                          </a:solidFill>
                        </a:rPr>
                        <a:t> EL VOLUMEN DE LA SANGRE </a:t>
                      </a:r>
                      <a:endParaRPr lang="es-ES" b="1" dirty="0">
                        <a:solidFill>
                          <a:schemeClr val="tx1"/>
                        </a:solidFill>
                      </a:endParaRPr>
                    </a:p>
                  </a:txBody>
                  <a:tcPr/>
                </a:tc>
              </a:tr>
              <a:tr h="2571471">
                <a:tc>
                  <a:txBody>
                    <a:bodyPr/>
                    <a:lstStyle/>
                    <a:p>
                      <a:pPr algn="ctr"/>
                      <a:r>
                        <a:rPr lang="es-ES" b="1" dirty="0" smtClean="0">
                          <a:solidFill>
                            <a:schemeClr val="tx1"/>
                          </a:solidFill>
                        </a:rPr>
                        <a:t>ZINC </a:t>
                      </a:r>
                    </a:p>
                    <a:p>
                      <a:pPr algn="ctr"/>
                      <a:endParaRPr lang="es-ES" b="1" dirty="0">
                        <a:solidFill>
                          <a:schemeClr val="tx1"/>
                        </a:solidFill>
                      </a:endParaRPr>
                    </a:p>
                  </a:txBody>
                  <a:tcPr/>
                </a:tc>
                <a:tc>
                  <a:txBody>
                    <a:bodyPr/>
                    <a:lstStyle/>
                    <a:p>
                      <a:pPr algn="ctr"/>
                      <a:r>
                        <a:rPr lang="es-ES" b="1" dirty="0" smtClean="0">
                          <a:solidFill>
                            <a:schemeClr val="tx1"/>
                          </a:solidFill>
                        </a:rPr>
                        <a:t>SE DA UN PROCESO DE DESARROLLO Y CRECIMIENTO</a:t>
                      </a:r>
                      <a:r>
                        <a:rPr lang="es-ES" b="1" baseline="0" dirty="0" smtClean="0">
                          <a:solidFill>
                            <a:schemeClr val="tx1"/>
                          </a:solidFill>
                        </a:rPr>
                        <a:t>, ADEMAS ES NECESARIO PARA LA MADURACION SEXUAL </a:t>
                      </a:r>
                      <a:endParaRPr lang="es-ES" b="1" dirty="0">
                        <a:solidFill>
                          <a:schemeClr val="tx1"/>
                        </a:solidFill>
                      </a:endParaRPr>
                    </a:p>
                  </a:txBody>
                  <a:tcPr/>
                </a:tc>
              </a:tr>
            </a:tbl>
          </a:graphicData>
        </a:graphic>
      </p:graphicFrame>
      <p:pic>
        <p:nvPicPr>
          <p:cNvPr id="5122" name="Picture 2" descr="http://cuidadoinfantil.net/wp-content/uploads/alimentos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3883" y="1917069"/>
            <a:ext cx="2616591" cy="190940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rver3.assets.sigojoven.com/system/user_images/98636-alimentos_para_la_piel_large.jpg?13246608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3882" y="4547722"/>
            <a:ext cx="2616591" cy="1895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4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https://fbcdn-sphotos-h-a.akamaihd.net/hphotos-ak-xpa1/v/t34.0-12/10717554_751594718247754_1557566493_n.jpg?oh=40088bdceb0fd78941f466d0749dc156&amp;oe=54315835&amp;__gda__=1412537749_ad3724de941704724255451e5bbdc5ce"/>
          <p:cNvPicPr>
            <a:picLocks noChangeAspect="1" noChangeArrowheads="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32807" b="24937"/>
          <a:stretch/>
        </p:blipFill>
        <p:spPr bwMode="auto">
          <a:xfrm>
            <a:off x="190675" y="520506"/>
            <a:ext cx="11851689" cy="527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5441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5400" dirty="0" smtClean="0">
                <a:latin typeface="Impact" panose="020B0806030902050204" pitchFamily="34" charset="0"/>
              </a:rPr>
              <a:t>FRUTAS Y VERDURAS </a:t>
            </a:r>
            <a:endParaRPr lang="es-MX" sz="5400" dirty="0">
              <a:latin typeface="Impact" panose="020B0806030902050204" pitchFamily="34" charset="0"/>
            </a:endParaRPr>
          </a:p>
        </p:txBody>
      </p:sp>
      <p:sp>
        <p:nvSpPr>
          <p:cNvPr id="3" name="Marcador de contenido 2"/>
          <p:cNvSpPr>
            <a:spLocks noGrp="1"/>
          </p:cNvSpPr>
          <p:nvPr>
            <p:ph idx="1"/>
          </p:nvPr>
        </p:nvSpPr>
        <p:spPr>
          <a:xfrm>
            <a:off x="838200" y="1825625"/>
            <a:ext cx="4746171" cy="4351338"/>
          </a:xfrm>
        </p:spPr>
        <p:txBody>
          <a:bodyPr>
            <a:normAutofit lnSpcReduction="10000"/>
          </a:bodyPr>
          <a:lstStyle/>
          <a:p>
            <a:r>
              <a:rPr lang="es-MX" dirty="0"/>
              <a:t>Son la única fuente de vitamina C en la dieta, además aportan otras vitaminas como ácido fólico, carotenos, vitamina K y minerales como el potasio y el hierro entre otros. Es importante recordar su aporte de fibra dietética, sobretodo cuando se comen crudas y con cáscara.</a:t>
            </a:r>
            <a:r>
              <a:rPr lang="es-MX" dirty="0" smtClean="0"/>
              <a:t/>
            </a:r>
            <a:br>
              <a:rPr lang="es-MX" dirty="0" smtClean="0"/>
            </a:br>
            <a:endParaRPr lang="es-MX" dirty="0"/>
          </a:p>
        </p:txBody>
      </p:sp>
      <p:pic>
        <p:nvPicPr>
          <p:cNvPr id="2052" name="Picture 4" descr="http://www.eluniversal.com.co/sites/default/files/06salud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1086" y="1625374"/>
            <a:ext cx="6300560" cy="44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4657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p:cNvSpPr txBox="1"/>
          <p:nvPr/>
        </p:nvSpPr>
        <p:spPr>
          <a:xfrm>
            <a:off x="239152" y="365760"/>
            <a:ext cx="7675499" cy="646331"/>
          </a:xfrm>
          <a:prstGeom prst="rect">
            <a:avLst/>
          </a:prstGeom>
          <a:noFill/>
        </p:spPr>
        <p:txBody>
          <a:bodyPr wrap="none" rtlCol="0">
            <a:spAutoFit/>
          </a:bodyPr>
          <a:lstStyle/>
          <a:p>
            <a:r>
              <a:rPr lang="es-ES" sz="3600" b="1" dirty="0" smtClean="0"/>
              <a:t>EN LAS MUJERES EMBARAZADAS…</a:t>
            </a:r>
            <a:endParaRPr lang="es-ES" sz="3600" b="1" dirty="0"/>
          </a:p>
        </p:txBody>
      </p:sp>
      <p:sp>
        <p:nvSpPr>
          <p:cNvPr id="3" name="CuadroTexto 2"/>
          <p:cNvSpPr txBox="1"/>
          <p:nvPr/>
        </p:nvSpPr>
        <p:spPr>
          <a:xfrm>
            <a:off x="2612532" y="1083211"/>
            <a:ext cx="7236276" cy="2554545"/>
          </a:xfrm>
          <a:prstGeom prst="rect">
            <a:avLst/>
          </a:prstGeom>
          <a:noFill/>
        </p:spPr>
        <p:txBody>
          <a:bodyPr wrap="none" rtlCol="0">
            <a:spAutoFit/>
          </a:bodyPr>
          <a:lstStyle/>
          <a:p>
            <a:pPr algn="ctr"/>
            <a:r>
              <a:rPr lang="es-ES" sz="4000" b="1" dirty="0" smtClean="0"/>
              <a:t>Debe aumentar la ingestión </a:t>
            </a:r>
          </a:p>
          <a:p>
            <a:pPr algn="ctr"/>
            <a:r>
              <a:rPr lang="es-ES" sz="4000" b="1" dirty="0" smtClean="0"/>
              <a:t>de acido fólico, calcio,</a:t>
            </a:r>
          </a:p>
          <a:p>
            <a:pPr algn="ctr"/>
            <a:r>
              <a:rPr lang="es-ES" sz="4000" b="1" dirty="0" smtClean="0"/>
              <a:t>Hierro, fósforo, magnesio, </a:t>
            </a:r>
          </a:p>
          <a:p>
            <a:pPr algn="ctr"/>
            <a:r>
              <a:rPr lang="es-ES" sz="4000" b="1" dirty="0" smtClean="0"/>
              <a:t>vitamina A y proteínas </a:t>
            </a:r>
            <a:endParaRPr lang="es-ES" sz="4000" b="1" dirty="0"/>
          </a:p>
        </p:txBody>
      </p:sp>
      <p:pic>
        <p:nvPicPr>
          <p:cNvPr id="6146" name="Picture 2" descr="http://www.crecerconsultores.cl/servicio-social-externalizado/images/el-da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930" y="4285291"/>
            <a:ext cx="2588301" cy="211866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guiainfantil.com/uploads/embarazo/piramide-alimentos-embaraz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0562" y="2985129"/>
            <a:ext cx="2655650" cy="356616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fitonutricion.com/images/folic-acid_s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982" y="1586492"/>
            <a:ext cx="2495550" cy="260032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media.uccdn.com/images/1/3/4/img_alimentos_ricos_en_acido_folico_24431_ori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3506" y="4384352"/>
            <a:ext cx="2732484" cy="2166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2971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p:cNvSpPr txBox="1"/>
          <p:nvPr/>
        </p:nvSpPr>
        <p:spPr>
          <a:xfrm>
            <a:off x="4459458" y="253219"/>
            <a:ext cx="3404382" cy="830997"/>
          </a:xfrm>
          <a:prstGeom prst="rect">
            <a:avLst/>
          </a:prstGeom>
          <a:noFill/>
        </p:spPr>
        <p:txBody>
          <a:bodyPr wrap="square" rtlCol="0">
            <a:spAutoFit/>
          </a:bodyPr>
          <a:lstStyle/>
          <a:p>
            <a:pPr algn="ctr"/>
            <a:r>
              <a:rPr lang="es-ES" sz="4800" b="1" dirty="0" smtClean="0">
                <a:ln w="9525">
                  <a:solidFill>
                    <a:sysClr val="windowText" lastClr="000000"/>
                  </a:solidFill>
                  <a:prstDash val="solid"/>
                </a:ln>
                <a:solidFill>
                  <a:sysClr val="windowText" lastClr="000000"/>
                </a:solidFill>
                <a:effectLst>
                  <a:outerShdw blurRad="12700" dist="38100" dir="2700000" algn="tl" rotWithShape="0">
                    <a:schemeClr val="bg1">
                      <a:lumMod val="50000"/>
                    </a:schemeClr>
                  </a:outerShdw>
                </a:effectLst>
              </a:rPr>
              <a:t>ADULTO </a:t>
            </a:r>
            <a:endParaRPr lang="es-ES" sz="4800" dirty="0">
              <a:ln w="9525">
                <a:solidFill>
                  <a:sysClr val="windowText" lastClr="000000"/>
                </a:solidFill>
                <a:prstDash val="solid"/>
              </a:ln>
              <a:solidFill>
                <a:sysClr val="windowText" lastClr="000000"/>
              </a:solidFill>
            </a:endParaRPr>
          </a:p>
        </p:txBody>
      </p:sp>
      <p:sp>
        <p:nvSpPr>
          <p:cNvPr id="3" name="CuadroTexto 2"/>
          <p:cNvSpPr txBox="1"/>
          <p:nvPr/>
        </p:nvSpPr>
        <p:spPr>
          <a:xfrm>
            <a:off x="1786597" y="1364567"/>
            <a:ext cx="8750104" cy="5116235"/>
          </a:xfrm>
          <a:prstGeom prst="rect">
            <a:avLst/>
          </a:prstGeom>
          <a:noFill/>
        </p:spPr>
        <p:txBody>
          <a:bodyPr wrap="square" rtlCol="0">
            <a:spAutoFit/>
          </a:bodyPr>
          <a:lstStyle/>
          <a:p>
            <a:pPr algn="ctr"/>
            <a:r>
              <a:rPr lang="es-ES" sz="3200" b="1" dirty="0" smtClean="0"/>
              <a:t>Esta etapa comprende desde </a:t>
            </a:r>
          </a:p>
          <a:p>
            <a:pPr algn="ctr"/>
            <a:r>
              <a:rPr lang="es-ES" sz="3200" b="1" dirty="0" smtClean="0"/>
              <a:t>la pubertad hasta los 60-65 años, </a:t>
            </a:r>
          </a:p>
          <a:p>
            <a:pPr algn="ctr"/>
            <a:r>
              <a:rPr lang="es-ES" sz="3200" b="1" dirty="0" smtClean="0"/>
              <a:t>en este periodo </a:t>
            </a:r>
          </a:p>
          <a:p>
            <a:pPr algn="ctr"/>
            <a:r>
              <a:rPr lang="es-ES" sz="3200" b="1" dirty="0" smtClean="0"/>
              <a:t>no hay crecimiento ni desarrollo</a:t>
            </a:r>
          </a:p>
          <a:p>
            <a:pPr algn="ctr"/>
            <a:r>
              <a:rPr lang="es-ES" sz="3200" b="1" dirty="0" smtClean="0"/>
              <a:t>  por lo que </a:t>
            </a:r>
          </a:p>
          <a:p>
            <a:pPr algn="ctr"/>
            <a:r>
              <a:rPr lang="es-ES" sz="3200" b="1" dirty="0" smtClean="0"/>
              <a:t>las necesidades nutrimentales </a:t>
            </a:r>
          </a:p>
          <a:p>
            <a:pPr algn="ctr"/>
            <a:r>
              <a:rPr lang="es-ES" sz="3200" b="1" dirty="0" smtClean="0"/>
              <a:t>dependen de cada individuo y </a:t>
            </a:r>
          </a:p>
          <a:p>
            <a:pPr algn="ctr"/>
            <a:r>
              <a:rPr lang="es-ES" sz="3200" b="1" dirty="0" smtClean="0"/>
              <a:t>son específicamente </a:t>
            </a:r>
          </a:p>
          <a:p>
            <a:pPr algn="ctr"/>
            <a:r>
              <a:rPr lang="es-ES" sz="3200" b="1" dirty="0" smtClean="0"/>
              <a:t>para el mantenimiento</a:t>
            </a:r>
          </a:p>
          <a:p>
            <a:pPr algn="ctr"/>
            <a:r>
              <a:rPr lang="es-ES" sz="3200" b="1" dirty="0" smtClean="0"/>
              <a:t> </a:t>
            </a:r>
            <a:endParaRPr lang="es-ES" sz="3200" b="1" dirty="0"/>
          </a:p>
        </p:txBody>
      </p:sp>
      <p:pic>
        <p:nvPicPr>
          <p:cNvPr id="7170" name="Picture 2" descr="http://4.bp.blogspot.com/-0RRd1mabVVI/TgDJBZ1wMVI/AAAAAAAAABE/9Co0bTfM7QI/s1600/adulto+comer+sa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658" y="429566"/>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1.bp.blogspot.com/_JozZYtJrXAQ/TL43bpBkC2I/AAAAAAAAAAc/qhEkei-X8Ls/s1600/viejaloc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473" y="4422097"/>
            <a:ext cx="2464435" cy="205870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saludymedicinas.com.mx/assets/img/centros_salud/Centro%20de%20Salud%20Mental/R27021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2004" y="4895557"/>
            <a:ext cx="2829393" cy="1865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6852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p:cNvSpPr txBox="1"/>
          <p:nvPr/>
        </p:nvSpPr>
        <p:spPr>
          <a:xfrm>
            <a:off x="667535" y="733246"/>
            <a:ext cx="10777309" cy="6124754"/>
          </a:xfrm>
          <a:prstGeom prst="rect">
            <a:avLst/>
          </a:prstGeom>
          <a:noFill/>
        </p:spPr>
        <p:txBody>
          <a:bodyPr wrap="none" rtlCol="0">
            <a:spAutoFit/>
          </a:bodyPr>
          <a:lstStyle/>
          <a:p>
            <a:pPr algn="ctr"/>
            <a:r>
              <a:rPr lang="es-ES" sz="2800" b="1" dirty="0" smtClean="0"/>
              <a:t>PARA LOGRAR ESTO ES NECESARIO:</a:t>
            </a:r>
          </a:p>
          <a:p>
            <a:pPr algn="ctr"/>
            <a:endParaRPr lang="es-ES" sz="2800" b="1" dirty="0"/>
          </a:p>
          <a:p>
            <a:pPr marL="342900" indent="-342900" algn="ctr">
              <a:buFont typeface="Arial" panose="020B0604020202020204" pitchFamily="34" charset="0"/>
              <a:buChar char="•"/>
            </a:pPr>
            <a:r>
              <a:rPr lang="es-ES" sz="2800" b="1" dirty="0" smtClean="0"/>
              <a:t>REALIZAR ACTIVIDAD FISICA</a:t>
            </a:r>
          </a:p>
          <a:p>
            <a:pPr marL="342900" indent="-342900" algn="ctr">
              <a:buFont typeface="Arial" panose="020B0604020202020204" pitchFamily="34" charset="0"/>
              <a:buChar char="•"/>
            </a:pPr>
            <a:r>
              <a:rPr lang="es-ES" sz="2800" b="1" dirty="0" smtClean="0"/>
              <a:t>GARANTIZAR LA INGESTION DE LOS NUTRIMENTOS</a:t>
            </a:r>
          </a:p>
          <a:p>
            <a:pPr marL="342900" indent="-342900" algn="ctr">
              <a:buFont typeface="Arial" panose="020B0604020202020204" pitchFamily="34" charset="0"/>
              <a:buChar char="•"/>
            </a:pPr>
            <a:r>
              <a:rPr lang="es-ES" sz="2800" b="1" dirty="0" smtClean="0"/>
              <a:t>MODERAR EL CONSUMO DE ALIMENTOS DE ORIGEN ANIMAL</a:t>
            </a:r>
          </a:p>
          <a:p>
            <a:pPr marL="342900" indent="-342900" algn="ctr">
              <a:buFont typeface="Arial" panose="020B0604020202020204" pitchFamily="34" charset="0"/>
              <a:buChar char="•"/>
            </a:pPr>
            <a:r>
              <a:rPr lang="es-ES" sz="2800" b="1" dirty="0" smtClean="0"/>
              <a:t>CONSUMIR LEGUMINOSAS TODOS LOS DIAS </a:t>
            </a:r>
          </a:p>
          <a:p>
            <a:pPr marL="342900" indent="-342900" algn="ctr">
              <a:buFont typeface="Arial" panose="020B0604020202020204" pitchFamily="34" charset="0"/>
              <a:buChar char="•"/>
            </a:pPr>
            <a:r>
              <a:rPr lang="es-ES" sz="2800" b="1" dirty="0" smtClean="0"/>
              <a:t>ELEGIR EL CONSUMO DE ALIMENTOS RICOS EN FIBRA</a:t>
            </a:r>
          </a:p>
          <a:p>
            <a:pPr marL="342900" indent="-342900" algn="ctr">
              <a:buFont typeface="Arial" panose="020B0604020202020204" pitchFamily="34" charset="0"/>
              <a:buChar char="•"/>
            </a:pPr>
            <a:r>
              <a:rPr lang="es-ES" sz="2800" b="1" dirty="0" smtClean="0"/>
              <a:t>AUMENTAR EL CONSUMO DE FRUTAS Y VERDURAS</a:t>
            </a:r>
          </a:p>
          <a:p>
            <a:pPr marL="342900" indent="-342900" algn="ctr">
              <a:buFont typeface="Arial" panose="020B0604020202020204" pitchFamily="34" charset="0"/>
              <a:buChar char="•"/>
            </a:pPr>
            <a:r>
              <a:rPr lang="es-ES" sz="2800" b="1" dirty="0" smtClean="0"/>
              <a:t>MANTENER UN CONSUMO ADECUADO DE CALCIO </a:t>
            </a:r>
          </a:p>
          <a:p>
            <a:pPr marL="342900" indent="-342900" algn="ctr">
              <a:buFont typeface="Arial" panose="020B0604020202020204" pitchFamily="34" charset="0"/>
              <a:buChar char="•"/>
            </a:pPr>
            <a:r>
              <a:rPr lang="es-ES" sz="2800" b="1" dirty="0" smtClean="0"/>
              <a:t>RESTRINGIR EL USO DE AZÚCAR, SAL Y GRASA</a:t>
            </a:r>
          </a:p>
          <a:p>
            <a:pPr marL="342900" indent="-342900" algn="ctr">
              <a:buFont typeface="Arial" panose="020B0604020202020204" pitchFamily="34" charset="0"/>
              <a:buChar char="•"/>
            </a:pPr>
            <a:r>
              <a:rPr lang="es-ES" sz="2800" b="1" dirty="0" smtClean="0"/>
              <a:t>COMSUMIR AGUA EN ABUNDANCIA </a:t>
            </a:r>
          </a:p>
          <a:p>
            <a:pPr algn="ctr"/>
            <a:endParaRPr lang="es-ES" sz="2800" b="1" dirty="0" smtClean="0"/>
          </a:p>
          <a:p>
            <a:pPr marL="342900" indent="-342900" algn="ctr">
              <a:buFont typeface="Symbol" panose="05050102010706020507" pitchFamily="18" charset="2"/>
              <a:buChar char="©"/>
            </a:pPr>
            <a:endParaRPr lang="es-ES" sz="2800" b="1" dirty="0" smtClean="0"/>
          </a:p>
          <a:p>
            <a:pPr marL="342900" indent="-342900" algn="ctr">
              <a:buFont typeface="Arial" panose="020B0604020202020204" pitchFamily="34" charset="0"/>
              <a:buChar char="•"/>
            </a:pPr>
            <a:endParaRPr lang="es-ES" sz="2800" b="1" dirty="0"/>
          </a:p>
        </p:txBody>
      </p:sp>
    </p:spTree>
    <p:extLst>
      <p:ext uri="{BB962C8B-B14F-4D97-AF65-F5344CB8AC3E}">
        <p14:creationId xmlns:p14="http://schemas.microsoft.com/office/powerpoint/2010/main" val="8318944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p:cNvSpPr txBox="1"/>
          <p:nvPr/>
        </p:nvSpPr>
        <p:spPr>
          <a:xfrm>
            <a:off x="4487594" y="745588"/>
            <a:ext cx="3614175" cy="646331"/>
          </a:xfrm>
          <a:prstGeom prst="rect">
            <a:avLst/>
          </a:prstGeom>
          <a:noFill/>
        </p:spPr>
        <p:txBody>
          <a:bodyPr wrap="square" rtlCol="0">
            <a:spAutoFit/>
          </a:bodyPr>
          <a:lstStyle/>
          <a:p>
            <a:r>
              <a:rPr lang="es-ES" sz="3600" b="1" dirty="0" smtClean="0">
                <a:ln w="9525">
                  <a:solidFill>
                    <a:sysClr val="windowText" lastClr="000000"/>
                  </a:solidFill>
                  <a:prstDash val="solid"/>
                </a:ln>
                <a:solidFill>
                  <a:sysClr val="windowText" lastClr="000000"/>
                </a:solidFill>
                <a:effectLst>
                  <a:outerShdw blurRad="12700" dist="38100" dir="2700000" algn="tl" rotWithShape="0">
                    <a:schemeClr val="bg1">
                      <a:lumMod val="50000"/>
                    </a:schemeClr>
                  </a:outerShdw>
                </a:effectLst>
              </a:rPr>
              <a:t>MUJER ADULTA </a:t>
            </a:r>
            <a:endParaRPr lang="es-ES" sz="3600" dirty="0">
              <a:ln w="9525">
                <a:solidFill>
                  <a:sysClr val="windowText" lastClr="000000"/>
                </a:solidFill>
                <a:prstDash val="solid"/>
              </a:ln>
              <a:solidFill>
                <a:sysClr val="windowText" lastClr="000000"/>
              </a:solidFill>
            </a:endParaRPr>
          </a:p>
        </p:txBody>
      </p:sp>
      <p:sp>
        <p:nvSpPr>
          <p:cNvPr id="3" name="CuadroTexto 2"/>
          <p:cNvSpPr txBox="1"/>
          <p:nvPr/>
        </p:nvSpPr>
        <p:spPr>
          <a:xfrm>
            <a:off x="2309455" y="1899139"/>
            <a:ext cx="7970452" cy="4401205"/>
          </a:xfrm>
          <a:prstGeom prst="rect">
            <a:avLst/>
          </a:prstGeom>
          <a:noFill/>
        </p:spPr>
        <p:txBody>
          <a:bodyPr wrap="none" rtlCol="0">
            <a:spAutoFit/>
          </a:bodyPr>
          <a:lstStyle/>
          <a:p>
            <a:pPr algn="ctr"/>
            <a:r>
              <a:rPr lang="es-ES" sz="2800" b="1" dirty="0" smtClean="0"/>
              <a:t>En la edad reproductiva: aproximadamente </a:t>
            </a:r>
          </a:p>
          <a:p>
            <a:pPr algn="ctr"/>
            <a:r>
              <a:rPr lang="es-ES" sz="2800" b="1" dirty="0" smtClean="0"/>
              <a:t>hasta los 48 años, </a:t>
            </a:r>
          </a:p>
          <a:p>
            <a:pPr algn="ctr"/>
            <a:r>
              <a:rPr lang="es-ES" sz="2800" b="1" dirty="0" smtClean="0"/>
              <a:t>se le llama así porque es</a:t>
            </a:r>
          </a:p>
          <a:p>
            <a:pPr algn="ctr"/>
            <a:r>
              <a:rPr lang="es-ES" sz="2800" b="1" dirty="0" smtClean="0"/>
              <a:t> la capacidad biológica </a:t>
            </a:r>
          </a:p>
          <a:p>
            <a:pPr algn="ctr"/>
            <a:r>
              <a:rPr lang="es-ES" sz="2800" b="1" dirty="0" smtClean="0"/>
              <a:t>de la mujer de reproducirse</a:t>
            </a:r>
          </a:p>
          <a:p>
            <a:pPr algn="ctr"/>
            <a:endParaRPr lang="es-ES" sz="2800" b="1" dirty="0"/>
          </a:p>
          <a:p>
            <a:pPr algn="ctr"/>
            <a:r>
              <a:rPr lang="es-ES" sz="2800" b="1" dirty="0" smtClean="0"/>
              <a:t>Mujer no embarazada: debe </a:t>
            </a:r>
          </a:p>
          <a:p>
            <a:pPr algn="ctr"/>
            <a:r>
              <a:rPr lang="es-ES" sz="2800" b="1" dirty="0" smtClean="0"/>
              <a:t>seguir las recomendaciones </a:t>
            </a:r>
          </a:p>
          <a:p>
            <a:pPr algn="ctr"/>
            <a:r>
              <a:rPr lang="es-ES" sz="2800" b="1" dirty="0" smtClean="0"/>
              <a:t>de realizar actividad física y </a:t>
            </a:r>
          </a:p>
          <a:p>
            <a:pPr algn="ctr"/>
            <a:r>
              <a:rPr lang="es-ES" sz="2800" b="1" dirty="0" smtClean="0"/>
              <a:t>mantener un peso saludable </a:t>
            </a:r>
            <a:endParaRPr lang="es-ES" sz="2800" b="1" dirty="0"/>
          </a:p>
        </p:txBody>
      </p:sp>
      <p:pic>
        <p:nvPicPr>
          <p:cNvPr id="8194" name="Picture 2" descr="http://www.forodefotos.com/attachments/gente/31520d1331879109-mujeres-embarazadas-emabaraz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52" y="2775765"/>
            <a:ext cx="2847975" cy="264795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mujerpublimetro.cl/prontus_revistamujeres/site/artic/20130709/imag/foto_00000001201307091123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9262" y="3323053"/>
            <a:ext cx="2846059" cy="2100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8562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6000" dirty="0" smtClean="0">
                <a:latin typeface="Impact" panose="020B0806030902050204" pitchFamily="34" charset="0"/>
              </a:rPr>
              <a:t>CEREALES Y TUBERCULOS </a:t>
            </a:r>
            <a:endParaRPr lang="es-MX" sz="6000" dirty="0">
              <a:latin typeface="Impact" panose="020B0806030902050204" pitchFamily="34" charset="0"/>
            </a:endParaRPr>
          </a:p>
        </p:txBody>
      </p:sp>
      <p:sp>
        <p:nvSpPr>
          <p:cNvPr id="3" name="Marcador de contenido 2"/>
          <p:cNvSpPr>
            <a:spLocks noGrp="1"/>
          </p:cNvSpPr>
          <p:nvPr>
            <p:ph idx="1"/>
          </p:nvPr>
        </p:nvSpPr>
        <p:spPr>
          <a:xfrm>
            <a:off x="838200" y="1825625"/>
            <a:ext cx="5257800" cy="4351338"/>
          </a:xfrm>
        </p:spPr>
        <p:txBody>
          <a:bodyPr>
            <a:normAutofit lnSpcReduction="10000"/>
          </a:bodyPr>
          <a:lstStyle/>
          <a:p>
            <a:r>
              <a:rPr lang="es-MX" dirty="0"/>
              <a:t>Este grupo aporta la mayor parte de la energía que se  necesita diariamente, así como una importante cantidad de vitaminas. La recomendación de consumir los cereales integrales es con el fin de obtener mayor cantidad de vitaminas, así como de ser una fuente importante de fibra dietética, la cual ayuda a normalizar las evacuaciones y a dar volumen a la dieta.</a:t>
            </a:r>
          </a:p>
        </p:txBody>
      </p:sp>
      <p:sp>
        <p:nvSpPr>
          <p:cNvPr id="4" name="CuadroTexto 3"/>
          <p:cNvSpPr txBox="1"/>
          <p:nvPr/>
        </p:nvSpPr>
        <p:spPr>
          <a:xfrm>
            <a:off x="653143" y="5934670"/>
            <a:ext cx="10548257" cy="923330"/>
          </a:xfrm>
          <a:prstGeom prst="rect">
            <a:avLst/>
          </a:prstGeom>
          <a:noFill/>
        </p:spPr>
        <p:txBody>
          <a:bodyPr wrap="square" rtlCol="0">
            <a:spAutoFit/>
          </a:bodyPr>
          <a:lstStyle/>
          <a:p>
            <a:pPr defTabSz="914400"/>
            <a:r>
              <a:rPr lang="es-MX" b="1" i="1" dirty="0">
                <a:solidFill>
                  <a:prstClr val="black"/>
                </a:solidFill>
              </a:rPr>
              <a:t>Ejemplos de cereales:</a:t>
            </a:r>
            <a:r>
              <a:rPr lang="es-MX" dirty="0">
                <a:solidFill>
                  <a:prstClr val="black"/>
                </a:solidFill>
              </a:rPr>
              <a:t> maíz, trigo, avena, arroz, amaranto, centeno, cebada y sus productos derivados como la tortilla, el pan, las pastas.</a:t>
            </a:r>
            <a:r>
              <a:rPr lang="es-MX" dirty="0" smtClean="0">
                <a:solidFill>
                  <a:prstClr val="black"/>
                </a:solidFill>
              </a:rPr>
              <a:t/>
            </a:r>
            <a:br>
              <a:rPr lang="es-MX" dirty="0" smtClean="0">
                <a:solidFill>
                  <a:prstClr val="black"/>
                </a:solidFill>
              </a:rPr>
            </a:br>
            <a:r>
              <a:rPr lang="es-MX" b="1" i="1" dirty="0">
                <a:solidFill>
                  <a:prstClr val="black"/>
                </a:solidFill>
              </a:rPr>
              <a:t>Ejemplos de tubérculos:</a:t>
            </a:r>
            <a:r>
              <a:rPr lang="es-MX" dirty="0">
                <a:solidFill>
                  <a:prstClr val="black"/>
                </a:solidFill>
              </a:rPr>
              <a:t> papa, camote, yuca.</a:t>
            </a:r>
          </a:p>
        </p:txBody>
      </p:sp>
      <p:pic>
        <p:nvPicPr>
          <p:cNvPr id="4098" name="Picture 2" descr="https://encrypted-tbn1.gstatic.com/images?q=tbn:ANd9GcTP3UuCDnbU9r0HpJnvZWyU5GVN_Rj8BzOTlHJXJO0HA-qqoZXo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25625"/>
            <a:ext cx="5497285" cy="3974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8274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latin typeface="Impact" panose="020B0806030902050204" pitchFamily="34" charset="0"/>
              </a:rPr>
              <a:t>LEGUMINOSAS Y ALIMENTOS DE ORIGEN ANIMAL</a:t>
            </a:r>
            <a:endParaRPr lang="es-MX" dirty="0">
              <a:latin typeface="Impact" panose="020B0806030902050204" pitchFamily="34" charset="0"/>
            </a:endParaRPr>
          </a:p>
        </p:txBody>
      </p:sp>
      <p:sp>
        <p:nvSpPr>
          <p:cNvPr id="3" name="Marcador de contenido 2"/>
          <p:cNvSpPr>
            <a:spLocks noGrp="1"/>
          </p:cNvSpPr>
          <p:nvPr>
            <p:ph idx="1"/>
          </p:nvPr>
        </p:nvSpPr>
        <p:spPr>
          <a:xfrm>
            <a:off x="838200" y="1825625"/>
            <a:ext cx="4495800" cy="3225346"/>
          </a:xfrm>
        </p:spPr>
        <p:txBody>
          <a:bodyPr/>
          <a:lstStyle/>
          <a:p>
            <a:r>
              <a:rPr lang="es-MX" dirty="0"/>
              <a:t>Este grupo aporta proteínas que son indispensables para el crecimiento, así como minerales como el hierro, el calcio, el zinc, entre otros, y varias vitaminas como la vitamina A y varias del complejo B.</a:t>
            </a:r>
          </a:p>
        </p:txBody>
      </p:sp>
      <p:sp>
        <p:nvSpPr>
          <p:cNvPr id="4" name="CuadroTexto 3"/>
          <p:cNvSpPr txBox="1"/>
          <p:nvPr/>
        </p:nvSpPr>
        <p:spPr>
          <a:xfrm>
            <a:off x="936171" y="5725886"/>
            <a:ext cx="10189028" cy="1200329"/>
          </a:xfrm>
          <a:prstGeom prst="rect">
            <a:avLst/>
          </a:prstGeom>
          <a:noFill/>
        </p:spPr>
        <p:txBody>
          <a:bodyPr wrap="square" rtlCol="0">
            <a:spAutoFit/>
          </a:bodyPr>
          <a:lstStyle/>
          <a:p>
            <a:pPr defTabSz="914400"/>
            <a:r>
              <a:rPr lang="es-MX" b="1" i="1" dirty="0">
                <a:solidFill>
                  <a:prstClr val="black"/>
                </a:solidFill>
              </a:rPr>
              <a:t>Ejemplos de leguminosas:</a:t>
            </a:r>
            <a:r>
              <a:rPr lang="es-MX" dirty="0">
                <a:solidFill>
                  <a:prstClr val="black"/>
                </a:solidFill>
              </a:rPr>
              <a:t> frijol, lentejas, habas, garbanzo, alubias y soya.</a:t>
            </a:r>
            <a:r>
              <a:rPr lang="es-MX" dirty="0" smtClean="0">
                <a:solidFill>
                  <a:prstClr val="black"/>
                </a:solidFill>
              </a:rPr>
              <a:t/>
            </a:r>
            <a:br>
              <a:rPr lang="es-MX" dirty="0" smtClean="0">
                <a:solidFill>
                  <a:prstClr val="black"/>
                </a:solidFill>
              </a:rPr>
            </a:br>
            <a:r>
              <a:rPr lang="es-MX" b="1" i="1" dirty="0">
                <a:solidFill>
                  <a:prstClr val="black"/>
                </a:solidFill>
              </a:rPr>
              <a:t>Ejemplos de alimentos de origen animal:</a:t>
            </a:r>
            <a:r>
              <a:rPr lang="es-MX" dirty="0">
                <a:solidFill>
                  <a:prstClr val="black"/>
                </a:solidFill>
              </a:rPr>
              <a:t> leche, queso, yogurt, huevo, pescado, mariscos, pollo, res, cerdo, etc</a:t>
            </a:r>
            <a:r>
              <a:rPr lang="es-MX" dirty="0" smtClean="0">
                <a:solidFill>
                  <a:prstClr val="black"/>
                </a:solidFill>
              </a:rPr>
              <a:t>.</a:t>
            </a:r>
          </a:p>
          <a:p>
            <a:pPr defTabSz="914400"/>
            <a:r>
              <a:rPr lang="es-MX" dirty="0" smtClean="0">
                <a:solidFill>
                  <a:prstClr val="black"/>
                </a:solidFill>
                <a:hlinkClick r:id="rId2"/>
              </a:rPr>
              <a:t>http://www.facmed.unam.mx/deptos/salud/periodico/30%20plato/</a:t>
            </a:r>
            <a:r>
              <a:rPr lang="es-MX" dirty="0" smtClean="0">
                <a:solidFill>
                  <a:prstClr val="black"/>
                </a:solidFill>
              </a:rPr>
              <a:t> </a:t>
            </a:r>
            <a:endParaRPr lang="es-MX" dirty="0">
              <a:solidFill>
                <a:prstClr val="black"/>
              </a:solidFill>
            </a:endParaRPr>
          </a:p>
        </p:txBody>
      </p:sp>
      <p:pic>
        <p:nvPicPr>
          <p:cNvPr id="3074" name="Picture 2" descr="http://www.saludalia.com/Uploads/saludalia.com/ImagenesGrandes/protein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75480"/>
            <a:ext cx="5769429" cy="415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471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t="-27000" b="-27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ormAutofit/>
          </a:bodyPr>
          <a:lstStyle/>
          <a:p>
            <a:r>
              <a:rPr lang="es-MX" sz="8800" dirty="0" smtClean="0">
                <a:solidFill>
                  <a:srgbClr val="FF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D</a:t>
            </a:r>
            <a:r>
              <a:rPr lang="es-MX" sz="8800" dirty="0" smtClean="0">
                <a:solidFill>
                  <a:srgbClr val="00B05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a:t>
            </a:r>
            <a:r>
              <a:rPr lang="es-MX" sz="9600" dirty="0" smtClean="0">
                <a:solidFill>
                  <a:srgbClr val="FF3399"/>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a:t>
            </a:r>
            <a:r>
              <a:rPr lang="es-MX" sz="8800" dirty="0" smtClean="0">
                <a:solidFill>
                  <a:srgbClr val="00B0F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a:t>
            </a:r>
            <a:r>
              <a:rPr lang="es-MX" sz="8800" dirty="0" smtClean="0">
                <a:solidFill>
                  <a:srgbClr val="CC00CC"/>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 </a:t>
            </a:r>
            <a:endParaRPr lang="es-MX" sz="8800" dirty="0">
              <a:solidFill>
                <a:srgbClr val="CC00CC"/>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Subtítulo 2"/>
          <p:cNvSpPr>
            <a:spLocks noGrp="1"/>
          </p:cNvSpPr>
          <p:nvPr>
            <p:ph type="subTitle" idx="1"/>
          </p:nvPr>
        </p:nvSpPr>
        <p:spPr/>
        <p:txBody>
          <a:bodyPr>
            <a:noAutofit/>
          </a:bodyPr>
          <a:lstStyle/>
          <a:p>
            <a:r>
              <a:rPr lang="es-MX" sz="3600" b="1" dirty="0" smtClean="0">
                <a:latin typeface="Tekton Pro" panose="020F0603020208020904" pitchFamily="34" charset="0"/>
              </a:rPr>
              <a:t>“Forma de Vida”</a:t>
            </a:r>
          </a:p>
          <a:p>
            <a:r>
              <a:rPr lang="es-MX" sz="3600" b="1" dirty="0" smtClean="0">
                <a:latin typeface="Tekton Pro" panose="020F0603020208020904" pitchFamily="34" charset="0"/>
              </a:rPr>
              <a:t>Conjunto de alimentos aislados y platillos que consume una persona.</a:t>
            </a:r>
            <a:endParaRPr lang="es-MX" sz="3600" b="1" dirty="0">
              <a:latin typeface="Tekton Pro" panose="020F0603020208020904" pitchFamily="34" charset="0"/>
            </a:endParaRPr>
          </a:p>
        </p:txBody>
      </p:sp>
    </p:spTree>
    <p:extLst>
      <p:ext uri="{BB962C8B-B14F-4D97-AF65-F5344CB8AC3E}">
        <p14:creationId xmlns:p14="http://schemas.microsoft.com/office/powerpoint/2010/main" val="2851260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7000" b="-17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137538"/>
            <a:ext cx="10515600" cy="1325563"/>
          </a:xfrm>
        </p:spPr>
        <p:txBody>
          <a:bodyPr/>
          <a:lstStyle/>
          <a:p>
            <a:r>
              <a:rPr lang="es-MX" dirty="0" smtClean="0">
                <a:latin typeface="Tekton Pro" panose="020F0603020208020904" pitchFamily="34" charset="0"/>
              </a:rPr>
              <a:t>Unidad de alimentación </a:t>
            </a:r>
            <a:endParaRPr lang="es-MX" dirty="0">
              <a:latin typeface="Tekton Pro" panose="020F0603020208020904" pitchFamily="34" charset="0"/>
            </a:endParaRPr>
          </a:p>
        </p:txBody>
      </p:sp>
      <p:sp>
        <p:nvSpPr>
          <p:cNvPr id="21" name="CuadroTexto 20"/>
          <p:cNvSpPr txBox="1"/>
          <p:nvPr/>
        </p:nvSpPr>
        <p:spPr>
          <a:xfrm>
            <a:off x="4726546" y="834082"/>
            <a:ext cx="2073499" cy="707886"/>
          </a:xfrm>
          <a:prstGeom prst="rect">
            <a:avLst/>
          </a:prstGeom>
          <a:solidFill>
            <a:schemeClr val="tx2">
              <a:lumMod val="40000"/>
              <a:lumOff val="60000"/>
            </a:schemeClr>
          </a:solidFill>
          <a:ln>
            <a:solidFill>
              <a:srgbClr val="FF0000"/>
            </a:solidFill>
          </a:ln>
        </p:spPr>
        <p:txBody>
          <a:bodyPr wrap="square" rtlCol="0">
            <a:spAutoFit/>
          </a:bodyPr>
          <a:lstStyle/>
          <a:p>
            <a:pPr defTabSz="914400"/>
            <a:r>
              <a:rPr lang="es-MX" sz="2000" dirty="0" smtClean="0">
                <a:solidFill>
                  <a:prstClr val="black"/>
                </a:solidFill>
                <a:latin typeface="Tekton Pro" panose="020F0603020208020904" pitchFamily="34" charset="0"/>
              </a:rPr>
              <a:t>Creencias de salud</a:t>
            </a:r>
            <a:endParaRPr lang="es-MX" sz="2000" dirty="0">
              <a:solidFill>
                <a:prstClr val="black"/>
              </a:solidFill>
              <a:latin typeface="Tekton Pro" panose="020F0603020208020904" pitchFamily="34" charset="0"/>
            </a:endParaRPr>
          </a:p>
        </p:txBody>
      </p:sp>
      <p:sp>
        <p:nvSpPr>
          <p:cNvPr id="22" name="CuadroTexto 21"/>
          <p:cNvSpPr txBox="1"/>
          <p:nvPr/>
        </p:nvSpPr>
        <p:spPr>
          <a:xfrm>
            <a:off x="669701" y="3372014"/>
            <a:ext cx="1751527" cy="830997"/>
          </a:xfrm>
          <a:prstGeom prst="rect">
            <a:avLst/>
          </a:prstGeom>
          <a:solidFill>
            <a:srgbClr val="92D050"/>
          </a:solidFill>
          <a:ln>
            <a:solidFill>
              <a:srgbClr val="FF0000"/>
            </a:solidFill>
          </a:ln>
        </p:spPr>
        <p:txBody>
          <a:bodyPr wrap="square" rtlCol="0">
            <a:spAutoFit/>
          </a:bodyPr>
          <a:lstStyle/>
          <a:p>
            <a:pPr defTabSz="914400"/>
            <a:r>
              <a:rPr lang="es-MX" sz="2400" dirty="0" smtClean="0">
                <a:solidFill>
                  <a:prstClr val="black"/>
                </a:solidFill>
                <a:latin typeface="Tekton Pro" panose="020F0603020208020904" pitchFamily="34" charset="0"/>
              </a:rPr>
              <a:t>Tranquilidad emocional </a:t>
            </a:r>
            <a:endParaRPr lang="es-MX" sz="2400" dirty="0">
              <a:solidFill>
                <a:prstClr val="black"/>
              </a:solidFill>
              <a:latin typeface="Tekton Pro" panose="020F0603020208020904" pitchFamily="34" charset="0"/>
            </a:endParaRPr>
          </a:p>
        </p:txBody>
      </p:sp>
      <p:sp>
        <p:nvSpPr>
          <p:cNvPr id="23" name="CuadroTexto 22"/>
          <p:cNvSpPr txBox="1"/>
          <p:nvPr/>
        </p:nvSpPr>
        <p:spPr>
          <a:xfrm>
            <a:off x="8477518" y="1941362"/>
            <a:ext cx="2038082" cy="830997"/>
          </a:xfrm>
          <a:prstGeom prst="rect">
            <a:avLst/>
          </a:prstGeom>
          <a:solidFill>
            <a:schemeClr val="accent2">
              <a:lumMod val="40000"/>
              <a:lumOff val="60000"/>
            </a:schemeClr>
          </a:solidFill>
          <a:ln>
            <a:solidFill>
              <a:srgbClr val="0070C0"/>
            </a:solidFill>
          </a:ln>
        </p:spPr>
        <p:txBody>
          <a:bodyPr wrap="square" rtlCol="0">
            <a:spAutoFit/>
          </a:bodyPr>
          <a:lstStyle/>
          <a:p>
            <a:pPr defTabSz="914400"/>
            <a:r>
              <a:rPr lang="es-MX" sz="2400" dirty="0" smtClean="0">
                <a:solidFill>
                  <a:prstClr val="black"/>
                </a:solidFill>
                <a:latin typeface="Tekton Pro" panose="020F0603020208020904" pitchFamily="34" charset="0"/>
              </a:rPr>
              <a:t>Medios de comunicación </a:t>
            </a:r>
            <a:endParaRPr lang="es-MX" sz="2400" dirty="0">
              <a:solidFill>
                <a:prstClr val="black"/>
              </a:solidFill>
              <a:latin typeface="Tekton Pro" panose="020F0603020208020904" pitchFamily="34" charset="0"/>
            </a:endParaRPr>
          </a:p>
        </p:txBody>
      </p:sp>
      <p:sp>
        <p:nvSpPr>
          <p:cNvPr id="24" name="CuadroTexto 23"/>
          <p:cNvSpPr txBox="1"/>
          <p:nvPr/>
        </p:nvSpPr>
        <p:spPr>
          <a:xfrm>
            <a:off x="2350394" y="1206068"/>
            <a:ext cx="2047741" cy="707886"/>
          </a:xfrm>
          <a:prstGeom prst="rect">
            <a:avLst/>
          </a:prstGeom>
          <a:solidFill>
            <a:srgbClr val="FFC000"/>
          </a:solidFill>
        </p:spPr>
        <p:txBody>
          <a:bodyPr wrap="square" rtlCol="0">
            <a:spAutoFit/>
          </a:bodyPr>
          <a:lstStyle/>
          <a:p>
            <a:pPr defTabSz="914400"/>
            <a:r>
              <a:rPr lang="es-MX" sz="2000" dirty="0" smtClean="0">
                <a:solidFill>
                  <a:prstClr val="black"/>
                </a:solidFill>
                <a:latin typeface="Tekton Pro" panose="020F0603020208020904" pitchFamily="34" charset="0"/>
              </a:rPr>
              <a:t>Estado de salud Actual</a:t>
            </a:r>
            <a:endParaRPr lang="es-MX" sz="2000" dirty="0">
              <a:solidFill>
                <a:prstClr val="black"/>
              </a:solidFill>
              <a:latin typeface="Tekton Pro" panose="020F0603020208020904" pitchFamily="34" charset="0"/>
            </a:endParaRPr>
          </a:p>
        </p:txBody>
      </p:sp>
      <p:sp>
        <p:nvSpPr>
          <p:cNvPr id="25" name="CuadroTexto 24"/>
          <p:cNvSpPr txBox="1"/>
          <p:nvPr/>
        </p:nvSpPr>
        <p:spPr>
          <a:xfrm>
            <a:off x="8950816" y="3095290"/>
            <a:ext cx="2021983" cy="830997"/>
          </a:xfrm>
          <a:prstGeom prst="rect">
            <a:avLst/>
          </a:prstGeom>
          <a:solidFill>
            <a:srgbClr val="FFFF00"/>
          </a:solidFill>
          <a:ln>
            <a:solidFill>
              <a:srgbClr val="FF0000"/>
            </a:solidFill>
          </a:ln>
        </p:spPr>
        <p:txBody>
          <a:bodyPr wrap="square" rtlCol="0">
            <a:spAutoFit/>
          </a:bodyPr>
          <a:lstStyle/>
          <a:p>
            <a:pPr defTabSz="914400"/>
            <a:r>
              <a:rPr lang="es-MX" sz="2400" dirty="0" smtClean="0">
                <a:solidFill>
                  <a:prstClr val="black"/>
                </a:solidFill>
                <a:latin typeface="Tekton Pro" panose="020F0603020208020904" pitchFamily="34" charset="0"/>
              </a:rPr>
              <a:t>Experiencias de la Niñez </a:t>
            </a:r>
            <a:endParaRPr lang="es-MX" sz="2400" dirty="0">
              <a:solidFill>
                <a:prstClr val="black"/>
              </a:solidFill>
              <a:latin typeface="Tekton Pro" panose="020F0603020208020904" pitchFamily="34" charset="0"/>
            </a:endParaRPr>
          </a:p>
        </p:txBody>
      </p:sp>
      <p:sp>
        <p:nvSpPr>
          <p:cNvPr id="26" name="CuadroTexto 25"/>
          <p:cNvSpPr txBox="1"/>
          <p:nvPr/>
        </p:nvSpPr>
        <p:spPr>
          <a:xfrm>
            <a:off x="6967469" y="1402029"/>
            <a:ext cx="1635617" cy="523220"/>
          </a:xfrm>
          <a:prstGeom prst="rect">
            <a:avLst/>
          </a:prstGeom>
          <a:solidFill>
            <a:schemeClr val="accent1">
              <a:lumMod val="75000"/>
            </a:schemeClr>
          </a:solidFill>
          <a:ln>
            <a:solidFill>
              <a:srgbClr val="FF0000"/>
            </a:solidFill>
          </a:ln>
        </p:spPr>
        <p:txBody>
          <a:bodyPr wrap="square" rtlCol="0">
            <a:spAutoFit/>
          </a:bodyPr>
          <a:lstStyle/>
          <a:p>
            <a:pPr defTabSz="914400"/>
            <a:r>
              <a:rPr lang="es-MX" sz="2800" dirty="0" smtClean="0">
                <a:solidFill>
                  <a:prstClr val="black"/>
                </a:solidFill>
                <a:latin typeface="Tekton Pro" panose="020F0603020208020904" pitchFamily="34" charset="0"/>
              </a:rPr>
              <a:t>Genética </a:t>
            </a:r>
            <a:endParaRPr lang="es-MX" sz="2800" dirty="0">
              <a:solidFill>
                <a:prstClr val="black"/>
              </a:solidFill>
              <a:latin typeface="Tekton Pro" panose="020F0603020208020904" pitchFamily="34" charset="0"/>
            </a:endParaRPr>
          </a:p>
        </p:txBody>
      </p:sp>
      <p:sp>
        <p:nvSpPr>
          <p:cNvPr id="27" name="CuadroTexto 26"/>
          <p:cNvSpPr txBox="1"/>
          <p:nvPr/>
        </p:nvSpPr>
        <p:spPr>
          <a:xfrm>
            <a:off x="9356502" y="4472343"/>
            <a:ext cx="1867436" cy="830997"/>
          </a:xfrm>
          <a:prstGeom prst="rect">
            <a:avLst/>
          </a:prstGeom>
          <a:solidFill>
            <a:srgbClr val="00B0F0"/>
          </a:solidFill>
          <a:ln>
            <a:solidFill>
              <a:srgbClr val="FF0000"/>
            </a:solidFill>
          </a:ln>
        </p:spPr>
        <p:txBody>
          <a:bodyPr wrap="square" rtlCol="0">
            <a:spAutoFit/>
          </a:bodyPr>
          <a:lstStyle/>
          <a:p>
            <a:pPr defTabSz="914400"/>
            <a:r>
              <a:rPr lang="es-MX" sz="2400" dirty="0" smtClean="0">
                <a:solidFill>
                  <a:prstClr val="black"/>
                </a:solidFill>
                <a:latin typeface="Tekton Pro" panose="020F0603020208020904" pitchFamily="34" charset="0"/>
              </a:rPr>
              <a:t>Influencias de compañeros</a:t>
            </a:r>
            <a:endParaRPr lang="es-MX" sz="2400" dirty="0">
              <a:solidFill>
                <a:prstClr val="black"/>
              </a:solidFill>
              <a:latin typeface="Tekton Pro" panose="020F0603020208020904" pitchFamily="34" charset="0"/>
            </a:endParaRPr>
          </a:p>
        </p:txBody>
      </p:sp>
      <p:sp>
        <p:nvSpPr>
          <p:cNvPr id="28" name="CuadroTexto 27"/>
          <p:cNvSpPr txBox="1"/>
          <p:nvPr/>
        </p:nvSpPr>
        <p:spPr>
          <a:xfrm>
            <a:off x="8036417" y="5849396"/>
            <a:ext cx="2253803" cy="461665"/>
          </a:xfrm>
          <a:prstGeom prst="rect">
            <a:avLst/>
          </a:prstGeom>
          <a:solidFill>
            <a:srgbClr val="FF3399"/>
          </a:solidFill>
          <a:ln>
            <a:solidFill>
              <a:srgbClr val="0070C0"/>
            </a:solidFill>
          </a:ln>
        </p:spPr>
        <p:txBody>
          <a:bodyPr wrap="square" rtlCol="0">
            <a:spAutoFit/>
          </a:bodyPr>
          <a:lstStyle/>
          <a:p>
            <a:pPr defTabSz="914400"/>
            <a:r>
              <a:rPr lang="es-MX" sz="2400" dirty="0" smtClean="0">
                <a:solidFill>
                  <a:prstClr val="black"/>
                </a:solidFill>
                <a:latin typeface="Tekton Pro" panose="020F0603020208020904" pitchFamily="34" charset="0"/>
              </a:rPr>
              <a:t>Identidad étnica </a:t>
            </a:r>
            <a:endParaRPr lang="es-MX" sz="2400" dirty="0">
              <a:solidFill>
                <a:prstClr val="black"/>
              </a:solidFill>
              <a:latin typeface="Tekton Pro" panose="020F0603020208020904" pitchFamily="34" charset="0"/>
            </a:endParaRPr>
          </a:p>
        </p:txBody>
      </p:sp>
      <p:sp>
        <p:nvSpPr>
          <p:cNvPr id="29" name="CuadroTexto 28"/>
          <p:cNvSpPr txBox="1"/>
          <p:nvPr/>
        </p:nvSpPr>
        <p:spPr>
          <a:xfrm>
            <a:off x="5940379" y="6217638"/>
            <a:ext cx="1803043" cy="523220"/>
          </a:xfrm>
          <a:prstGeom prst="rect">
            <a:avLst/>
          </a:prstGeom>
          <a:solidFill>
            <a:srgbClr val="FF0000"/>
          </a:solidFill>
          <a:ln>
            <a:solidFill>
              <a:srgbClr val="00B0F0"/>
            </a:solidFill>
          </a:ln>
        </p:spPr>
        <p:txBody>
          <a:bodyPr wrap="square" rtlCol="0">
            <a:spAutoFit/>
          </a:bodyPr>
          <a:lstStyle/>
          <a:p>
            <a:pPr defTabSz="914400"/>
            <a:r>
              <a:rPr lang="es-MX" sz="2800" dirty="0" smtClean="0">
                <a:solidFill>
                  <a:prstClr val="black"/>
                </a:solidFill>
                <a:latin typeface="Tekton Pro" panose="020F0603020208020904" pitchFamily="34" charset="0"/>
              </a:rPr>
              <a:t>Educación </a:t>
            </a:r>
            <a:endParaRPr lang="es-MX" sz="2800" dirty="0">
              <a:solidFill>
                <a:prstClr val="black"/>
              </a:solidFill>
              <a:latin typeface="Tekton Pro" panose="020F0603020208020904" pitchFamily="34" charset="0"/>
            </a:endParaRPr>
          </a:p>
        </p:txBody>
      </p:sp>
      <p:sp>
        <p:nvSpPr>
          <p:cNvPr id="30" name="CuadroTexto 29"/>
          <p:cNvSpPr txBox="1"/>
          <p:nvPr/>
        </p:nvSpPr>
        <p:spPr>
          <a:xfrm>
            <a:off x="3857222" y="6073996"/>
            <a:ext cx="1738648" cy="523220"/>
          </a:xfrm>
          <a:prstGeom prst="rect">
            <a:avLst/>
          </a:prstGeom>
          <a:solidFill>
            <a:srgbClr val="CC00CC"/>
          </a:solidFill>
          <a:ln>
            <a:solidFill>
              <a:schemeClr val="accent1">
                <a:lumMod val="60000"/>
                <a:lumOff val="40000"/>
              </a:schemeClr>
            </a:solidFill>
          </a:ln>
        </p:spPr>
        <p:txBody>
          <a:bodyPr wrap="square" rtlCol="0">
            <a:spAutoFit/>
          </a:bodyPr>
          <a:lstStyle/>
          <a:p>
            <a:pPr defTabSz="914400"/>
            <a:r>
              <a:rPr lang="es-MX" sz="2800" dirty="0" smtClean="0">
                <a:solidFill>
                  <a:prstClr val="black"/>
                </a:solidFill>
                <a:latin typeface="Tekton Pro" panose="020F0603020208020904" pitchFamily="34" charset="0"/>
              </a:rPr>
              <a:t>Ocupación </a:t>
            </a:r>
            <a:endParaRPr lang="es-MX" sz="2800" dirty="0">
              <a:solidFill>
                <a:prstClr val="black"/>
              </a:solidFill>
              <a:latin typeface="Tekton Pro" panose="020F0603020208020904" pitchFamily="34" charset="0"/>
            </a:endParaRPr>
          </a:p>
        </p:txBody>
      </p:sp>
      <p:sp>
        <p:nvSpPr>
          <p:cNvPr id="31" name="CuadroTexto 30"/>
          <p:cNvSpPr txBox="1"/>
          <p:nvPr/>
        </p:nvSpPr>
        <p:spPr>
          <a:xfrm>
            <a:off x="1970468" y="5761735"/>
            <a:ext cx="1481070" cy="523220"/>
          </a:xfrm>
          <a:prstGeom prst="rect">
            <a:avLst/>
          </a:prstGeom>
          <a:solidFill>
            <a:srgbClr val="66FFFF"/>
          </a:solidFill>
          <a:ln>
            <a:solidFill>
              <a:srgbClr val="00B050"/>
            </a:solidFill>
          </a:ln>
        </p:spPr>
        <p:txBody>
          <a:bodyPr wrap="square" rtlCol="0">
            <a:spAutoFit/>
          </a:bodyPr>
          <a:lstStyle/>
          <a:p>
            <a:pPr defTabSz="914400"/>
            <a:r>
              <a:rPr lang="es-MX" sz="2800" dirty="0" smtClean="0">
                <a:solidFill>
                  <a:prstClr val="black"/>
                </a:solidFill>
                <a:latin typeface="Tekton Pro" panose="020F0603020208020904" pitchFamily="34" charset="0"/>
              </a:rPr>
              <a:t>Ingresos </a:t>
            </a:r>
            <a:endParaRPr lang="es-MX" sz="2800" dirty="0">
              <a:solidFill>
                <a:prstClr val="black"/>
              </a:solidFill>
              <a:latin typeface="Tekton Pro" panose="020F0603020208020904" pitchFamily="34" charset="0"/>
            </a:endParaRPr>
          </a:p>
        </p:txBody>
      </p:sp>
      <p:sp>
        <p:nvSpPr>
          <p:cNvPr id="32" name="CuadroTexto 31"/>
          <p:cNvSpPr txBox="1"/>
          <p:nvPr/>
        </p:nvSpPr>
        <p:spPr>
          <a:xfrm>
            <a:off x="463639" y="4767384"/>
            <a:ext cx="1886755" cy="830997"/>
          </a:xfrm>
          <a:prstGeom prst="rect">
            <a:avLst/>
          </a:prstGeom>
          <a:solidFill>
            <a:srgbClr val="FF66FF"/>
          </a:solidFill>
          <a:ln>
            <a:solidFill>
              <a:srgbClr val="00B0F0"/>
            </a:solidFill>
          </a:ln>
        </p:spPr>
        <p:txBody>
          <a:bodyPr wrap="square" rtlCol="0">
            <a:spAutoFit/>
          </a:bodyPr>
          <a:lstStyle/>
          <a:p>
            <a:pPr defTabSz="914400"/>
            <a:r>
              <a:rPr lang="es-MX" sz="2400" dirty="0" smtClean="0">
                <a:solidFill>
                  <a:prstClr val="black"/>
                </a:solidFill>
                <a:latin typeface="Tekton Pro" panose="020F0603020208020904" pitchFamily="34" charset="0"/>
              </a:rPr>
              <a:t>Residencia rural o urbana</a:t>
            </a:r>
            <a:endParaRPr lang="es-MX" sz="2400" dirty="0">
              <a:solidFill>
                <a:prstClr val="black"/>
              </a:solidFill>
              <a:latin typeface="Tekton Pro" panose="020F0603020208020904" pitchFamily="34" charset="0"/>
            </a:endParaRPr>
          </a:p>
        </p:txBody>
      </p:sp>
      <p:sp>
        <p:nvSpPr>
          <p:cNvPr id="33" name="CuadroTexto 32"/>
          <p:cNvSpPr txBox="1"/>
          <p:nvPr/>
        </p:nvSpPr>
        <p:spPr>
          <a:xfrm>
            <a:off x="1017432" y="2283167"/>
            <a:ext cx="2163650" cy="830997"/>
          </a:xfrm>
          <a:prstGeom prst="rect">
            <a:avLst/>
          </a:prstGeom>
          <a:solidFill>
            <a:srgbClr val="0070C0"/>
          </a:solidFill>
          <a:ln>
            <a:solidFill>
              <a:schemeClr val="accent2">
                <a:lumMod val="60000"/>
                <a:lumOff val="40000"/>
              </a:schemeClr>
            </a:solidFill>
          </a:ln>
        </p:spPr>
        <p:txBody>
          <a:bodyPr wrap="square" rtlCol="0">
            <a:spAutoFit/>
          </a:bodyPr>
          <a:lstStyle/>
          <a:p>
            <a:pPr defTabSz="914400"/>
            <a:r>
              <a:rPr lang="es-MX" sz="2400" dirty="0" smtClean="0">
                <a:solidFill>
                  <a:prstClr val="black"/>
                </a:solidFill>
                <a:latin typeface="Tekton Pro" panose="020F0603020208020904" pitchFamily="34" charset="0"/>
              </a:rPr>
              <a:t>Conocimiento nutricional </a:t>
            </a:r>
            <a:endParaRPr lang="es-MX" sz="2400" dirty="0">
              <a:solidFill>
                <a:prstClr val="black"/>
              </a:solidFill>
              <a:latin typeface="Tekton Pro" panose="020F0603020208020904" pitchFamily="34" charset="0"/>
            </a:endParaRP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8311" y="2106523"/>
            <a:ext cx="3361978" cy="3361978"/>
          </a:xfrm>
          <a:prstGeom prst="rect">
            <a:avLst/>
          </a:prstGeom>
        </p:spPr>
      </p:pic>
    </p:spTree>
    <p:extLst>
      <p:ext uri="{BB962C8B-B14F-4D97-AF65-F5344CB8AC3E}">
        <p14:creationId xmlns:p14="http://schemas.microsoft.com/office/powerpoint/2010/main" val="2798603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4800" dirty="0" smtClean="0">
                <a:solidFill>
                  <a:srgbClr val="CC00CC"/>
                </a:solidFill>
                <a:latin typeface="Aharoni" panose="02010803020104030203" pitchFamily="2" charset="-79"/>
                <a:cs typeface="Aharoni" panose="02010803020104030203" pitchFamily="2" charset="-79"/>
              </a:rPr>
              <a:t>Ejemplos:</a:t>
            </a:r>
            <a:endParaRPr lang="es-MX" sz="4800" dirty="0">
              <a:solidFill>
                <a:srgbClr val="CC00CC"/>
              </a:solidFill>
              <a:latin typeface="Aharoni" panose="02010803020104030203" pitchFamily="2" charset="-79"/>
              <a:cs typeface="Aharoni" panose="02010803020104030203" pitchFamily="2" charset="-79"/>
            </a:endParaRPr>
          </a:p>
        </p:txBody>
      </p:sp>
      <p:graphicFrame>
        <p:nvGraphicFramePr>
          <p:cNvPr id="4" name="Marcador de contenido 3"/>
          <p:cNvGraphicFramePr>
            <a:graphicFrameLocks noGrp="1"/>
          </p:cNvGraphicFramePr>
          <p:nvPr>
            <p:ph idx="1"/>
            <p:extLst/>
          </p:nvPr>
        </p:nvGraphicFramePr>
        <p:xfrm>
          <a:off x="631065" y="682580"/>
          <a:ext cx="10722735" cy="5494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390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9000" b="-9000"/>
          </a:stretch>
        </a:blipFill>
        <a:effectLst/>
      </p:bgPr>
    </p:bg>
    <p:spTree>
      <p:nvGrpSpPr>
        <p:cNvPr id="1" name=""/>
        <p:cNvGrpSpPr/>
        <p:nvPr/>
      </p:nvGrpSpPr>
      <p:grpSpPr>
        <a:xfrm>
          <a:off x="0" y="0"/>
          <a:ext cx="0" cy="0"/>
          <a:chOff x="0" y="0"/>
          <a:chExt cx="0" cy="0"/>
        </a:xfrm>
      </p:grpSpPr>
      <p:sp>
        <p:nvSpPr>
          <p:cNvPr id="4" name="Rectángulo 3"/>
          <p:cNvSpPr/>
          <p:nvPr/>
        </p:nvSpPr>
        <p:spPr>
          <a:xfrm>
            <a:off x="1974665" y="2954456"/>
            <a:ext cx="11050269" cy="1323439"/>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lIns="91440" tIns="45720" rIns="91440" bIns="45720">
            <a:spAutoFit/>
          </a:bodyPr>
          <a:lstStyle/>
          <a:p>
            <a:pPr algn="ctr" defTabSz="914400"/>
            <a:r>
              <a:rPr lang="es-ES" sz="8000" b="1" dirty="0" smtClean="0">
                <a:ln w="13462">
                  <a:solidFill>
                    <a:srgbClr val="66FFFF"/>
                  </a:solidFill>
                  <a:prstDash val="solid"/>
                </a:ln>
                <a:solidFill>
                  <a:prstClr val="black">
                    <a:lumMod val="85000"/>
                    <a:lumOff val="15000"/>
                  </a:prstClr>
                </a:solidFill>
                <a:effectLst>
                  <a:outerShdw dist="38100" dir="2700000" algn="bl" rotWithShape="0">
                    <a:srgbClr val="4472C4"/>
                  </a:outerShdw>
                </a:effectLst>
                <a:latin typeface="Snap ITC" panose="04040A07060A02020202" pitchFamily="82" charset="0"/>
              </a:rPr>
              <a:t>DIETA CORRECTA</a:t>
            </a:r>
            <a:endParaRPr lang="es-ES" sz="8000" b="1" dirty="0">
              <a:ln w="13462">
                <a:solidFill>
                  <a:srgbClr val="66FFFF"/>
                </a:solidFill>
                <a:prstDash val="solid"/>
              </a:ln>
              <a:solidFill>
                <a:prstClr val="black">
                  <a:lumMod val="85000"/>
                  <a:lumOff val="15000"/>
                </a:prstClr>
              </a:solidFill>
              <a:effectLst>
                <a:outerShdw dist="38100" dir="2700000" algn="bl" rotWithShape="0">
                  <a:srgbClr val="4472C4"/>
                </a:outerShdw>
              </a:effectLst>
              <a:latin typeface="Snap ITC" panose="04040A07060A02020202" pitchFamily="82" charset="0"/>
            </a:endParaRPr>
          </a:p>
        </p:txBody>
      </p:sp>
    </p:spTree>
    <p:extLst>
      <p:ext uri="{BB962C8B-B14F-4D97-AF65-F5344CB8AC3E}">
        <p14:creationId xmlns:p14="http://schemas.microsoft.com/office/powerpoint/2010/main" val="139183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17000" b="-17000"/>
          </a:stretch>
        </a:blipFill>
        <a:effectLst/>
      </p:bgPr>
    </p:bg>
    <p:spTree>
      <p:nvGrpSpPr>
        <p:cNvPr id="1" name=""/>
        <p:cNvGrpSpPr/>
        <p:nvPr/>
      </p:nvGrpSpPr>
      <p:grpSpPr>
        <a:xfrm>
          <a:off x="0" y="0"/>
          <a:ext cx="0" cy="0"/>
          <a:chOff x="0" y="0"/>
          <a:chExt cx="0" cy="0"/>
        </a:xfrm>
      </p:grpSpPr>
      <p:sp>
        <p:nvSpPr>
          <p:cNvPr id="5" name="CuadroTexto 4"/>
          <p:cNvSpPr txBox="1"/>
          <p:nvPr/>
        </p:nvSpPr>
        <p:spPr>
          <a:xfrm rot="2113050">
            <a:off x="4816701" y="4291063"/>
            <a:ext cx="3181081" cy="1815882"/>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4"/>
          </a:lnRef>
          <a:fillRef idx="3">
            <a:schemeClr val="accent4"/>
          </a:fillRef>
          <a:effectRef idx="3">
            <a:schemeClr val="accent4"/>
          </a:effectRef>
          <a:fontRef idx="minor">
            <a:schemeClr val="lt1"/>
          </a:fontRef>
        </p:style>
        <p:txBody>
          <a:bodyPr wrap="square" rtlCol="0">
            <a:spAutoFit/>
          </a:bodyPr>
          <a:lstStyle/>
          <a:p>
            <a:pPr defTabSz="914400"/>
            <a:r>
              <a:rPr lang="es-MX" sz="2800" b="1" u="sng" dirty="0" smtClean="0">
                <a:solidFill>
                  <a:prstClr val="white"/>
                </a:solidFill>
                <a:latin typeface="Tekton Pro" panose="020F0603020208020904" pitchFamily="34" charset="0"/>
              </a:rPr>
              <a:t>COMPLETA</a:t>
            </a:r>
          </a:p>
          <a:p>
            <a:pPr defTabSz="914400"/>
            <a:r>
              <a:rPr lang="es-MX" sz="2800" dirty="0" smtClean="0">
                <a:solidFill>
                  <a:prstClr val="white"/>
                </a:solidFill>
                <a:latin typeface="Tekton Pro" panose="020F0603020208020904" pitchFamily="34" charset="0"/>
              </a:rPr>
              <a:t>Alimentos de tres grupos en cada comida.</a:t>
            </a:r>
            <a:endParaRPr lang="es-MX" sz="2800" dirty="0">
              <a:solidFill>
                <a:prstClr val="white"/>
              </a:solidFill>
              <a:latin typeface="Tekton Pro" panose="020F0603020208020904" pitchFamily="34" charset="0"/>
            </a:endParaRPr>
          </a:p>
        </p:txBody>
      </p:sp>
      <p:sp>
        <p:nvSpPr>
          <p:cNvPr id="6" name="CuadroTexto 5"/>
          <p:cNvSpPr txBox="1"/>
          <p:nvPr/>
        </p:nvSpPr>
        <p:spPr>
          <a:xfrm rot="20715334">
            <a:off x="4237714" y="793203"/>
            <a:ext cx="2768958" cy="2246769"/>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defTabSz="914400"/>
            <a:r>
              <a:rPr lang="es-MX" sz="2800" u="sng" dirty="0" smtClean="0">
                <a:solidFill>
                  <a:prstClr val="white"/>
                </a:solidFill>
                <a:latin typeface="Tekton Pro" panose="020F0603020208020904" pitchFamily="34" charset="0"/>
              </a:rPr>
              <a:t>EQUILIBRADA</a:t>
            </a:r>
          </a:p>
          <a:p>
            <a:pPr defTabSz="914400"/>
            <a:r>
              <a:rPr lang="es-MX" sz="2800" dirty="0" smtClean="0">
                <a:solidFill>
                  <a:prstClr val="white"/>
                </a:solidFill>
                <a:latin typeface="Tekton Pro" panose="020F0603020208020904" pitchFamily="34" charset="0"/>
              </a:rPr>
              <a:t>Que los nutrimentos guarden proporción </a:t>
            </a:r>
          </a:p>
        </p:txBody>
      </p:sp>
      <p:sp>
        <p:nvSpPr>
          <p:cNvPr id="7" name="CuadroTexto 6"/>
          <p:cNvSpPr txBox="1"/>
          <p:nvPr/>
        </p:nvSpPr>
        <p:spPr>
          <a:xfrm rot="20562779">
            <a:off x="1300767" y="3289958"/>
            <a:ext cx="2768958" cy="3046988"/>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5"/>
          </a:lnRef>
          <a:fillRef idx="3">
            <a:schemeClr val="accent5"/>
          </a:fillRef>
          <a:effectRef idx="2">
            <a:schemeClr val="accent5"/>
          </a:effectRef>
          <a:fontRef idx="minor">
            <a:schemeClr val="lt1"/>
          </a:fontRef>
        </p:style>
        <p:txBody>
          <a:bodyPr wrap="square" rtlCol="0">
            <a:spAutoFit/>
          </a:bodyPr>
          <a:lstStyle/>
          <a:p>
            <a:pPr defTabSz="914400"/>
            <a:r>
              <a:rPr lang="es-MX" sz="3200" dirty="0" smtClean="0">
                <a:solidFill>
                  <a:prstClr val="white"/>
                </a:solidFill>
                <a:latin typeface="Tekton Pro" panose="020F0603020208020904" pitchFamily="34" charset="0"/>
              </a:rPr>
              <a:t>INOCUA</a:t>
            </a:r>
          </a:p>
          <a:p>
            <a:pPr defTabSz="914400"/>
            <a:r>
              <a:rPr lang="es-MX" sz="3200" dirty="0" smtClean="0">
                <a:solidFill>
                  <a:prstClr val="white"/>
                </a:solidFill>
                <a:latin typeface="Tekton Pro" panose="020F0603020208020904" pitchFamily="34" charset="0"/>
              </a:rPr>
              <a:t>Que el consumo habitual no implique riesgos de salud</a:t>
            </a:r>
          </a:p>
        </p:txBody>
      </p:sp>
      <p:sp>
        <p:nvSpPr>
          <p:cNvPr id="8" name="CuadroTexto 7"/>
          <p:cNvSpPr txBox="1"/>
          <p:nvPr/>
        </p:nvSpPr>
        <p:spPr>
          <a:xfrm>
            <a:off x="7546711" y="242970"/>
            <a:ext cx="3451538" cy="3046988"/>
          </a:xfrm>
          <a:prstGeom prst="rect">
            <a:avLst/>
          </a:prstGeom>
          <a:solidFill>
            <a:srgbClr val="FF66FF"/>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defTabSz="914400"/>
            <a:r>
              <a:rPr lang="es-MX" sz="3200" b="1" dirty="0" smtClean="0">
                <a:solidFill>
                  <a:prstClr val="white"/>
                </a:solidFill>
                <a:latin typeface="Tekton Pro" panose="020F0603020208020904" pitchFamily="34" charset="0"/>
              </a:rPr>
              <a:t>SUFICIENTE</a:t>
            </a:r>
          </a:p>
          <a:p>
            <a:pPr defTabSz="914400"/>
            <a:r>
              <a:rPr lang="es-MX" sz="3200" b="1" dirty="0" smtClean="0">
                <a:solidFill>
                  <a:prstClr val="white"/>
                </a:solidFill>
                <a:latin typeface="Tekton Pro" panose="020F0603020208020904" pitchFamily="34" charset="0"/>
              </a:rPr>
              <a:t>Que cubra las necesidades de energía y nutrimentos . Ni mas, ni menos.</a:t>
            </a:r>
            <a:endParaRPr lang="es-MX" sz="3200" b="1" dirty="0">
              <a:solidFill>
                <a:prstClr val="white"/>
              </a:solidFill>
              <a:latin typeface="Tekton Pro" panose="020F0603020208020904" pitchFamily="34" charset="0"/>
            </a:endParaRPr>
          </a:p>
        </p:txBody>
      </p:sp>
      <p:sp>
        <p:nvSpPr>
          <p:cNvPr id="9" name="CuadroTexto 8"/>
          <p:cNvSpPr txBox="1"/>
          <p:nvPr/>
        </p:nvSpPr>
        <p:spPr>
          <a:xfrm>
            <a:off x="656824" y="427636"/>
            <a:ext cx="3348507" cy="2677656"/>
          </a:xfrm>
          <a:prstGeom prst="rect">
            <a:avLst/>
          </a:prstGeom>
          <a:solidFill>
            <a:srgbClr val="FF3399"/>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defTabSz="914400"/>
            <a:r>
              <a:rPr lang="es-MX" sz="2800" dirty="0" smtClean="0">
                <a:solidFill>
                  <a:prstClr val="white"/>
                </a:solidFill>
                <a:latin typeface="Tekton Pro" panose="020F0603020208020904" pitchFamily="34" charset="0"/>
              </a:rPr>
              <a:t>VARIADA</a:t>
            </a:r>
          </a:p>
          <a:p>
            <a:pPr defTabSz="914400"/>
            <a:r>
              <a:rPr lang="es-MX" sz="2800" dirty="0" smtClean="0">
                <a:solidFill>
                  <a:prstClr val="white"/>
                </a:solidFill>
                <a:latin typeface="Tekton Pro" panose="020F0603020208020904" pitchFamily="34" charset="0"/>
              </a:rPr>
              <a:t>Que se incluyan diferentes alimentos de cada grupo. Se debe evitar comer “lo mismo”</a:t>
            </a:r>
            <a:endParaRPr lang="es-MX" sz="2800" dirty="0">
              <a:solidFill>
                <a:prstClr val="white"/>
              </a:solidFill>
              <a:latin typeface="Tekton Pro" panose="020F0603020208020904" pitchFamily="34" charset="0"/>
            </a:endParaRPr>
          </a:p>
        </p:txBody>
      </p:sp>
      <p:sp>
        <p:nvSpPr>
          <p:cNvPr id="10" name="CuadroTexto 9"/>
          <p:cNvSpPr txBox="1"/>
          <p:nvPr/>
        </p:nvSpPr>
        <p:spPr>
          <a:xfrm rot="1578459">
            <a:off x="8994397" y="3429288"/>
            <a:ext cx="2678806" cy="353943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defTabSz="914400"/>
            <a:r>
              <a:rPr lang="es-MX" sz="3200" dirty="0" smtClean="0">
                <a:solidFill>
                  <a:prstClr val="white"/>
                </a:solidFill>
                <a:latin typeface="Tekton Pro" panose="020F0603020208020904" pitchFamily="34" charset="0"/>
              </a:rPr>
              <a:t>ADECUADA</a:t>
            </a:r>
          </a:p>
          <a:p>
            <a:pPr defTabSz="914400"/>
            <a:r>
              <a:rPr lang="es-MX" sz="3200" dirty="0" smtClean="0">
                <a:solidFill>
                  <a:prstClr val="white"/>
                </a:solidFill>
                <a:latin typeface="Tekton Pro" panose="020F0603020208020904" pitchFamily="34" charset="0"/>
              </a:rPr>
              <a:t>Acorde a los gustos, cultura y recursos de quien la consuma</a:t>
            </a:r>
            <a:endParaRPr lang="es-MX" sz="3200" dirty="0">
              <a:solidFill>
                <a:prstClr val="white"/>
              </a:solidFill>
              <a:latin typeface="Tekton Pro" panose="020F0603020208020904" pitchFamily="34" charset="0"/>
            </a:endParaRPr>
          </a:p>
        </p:txBody>
      </p:sp>
    </p:spTree>
    <p:extLst>
      <p:ext uri="{BB962C8B-B14F-4D97-AF65-F5344CB8AC3E}">
        <p14:creationId xmlns:p14="http://schemas.microsoft.com/office/powerpoint/2010/main" val="65077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80">
                                          <p:stCondLst>
                                            <p:cond delay="0"/>
                                          </p:stCondLst>
                                        </p:cTn>
                                        <p:tgtEl>
                                          <p:spTgt spid="7"/>
                                        </p:tgtEl>
                                      </p:cBhvr>
                                    </p:animEffect>
                                    <p:anim calcmode="lin" valueType="num">
                                      <p:cBhvr>
                                        <p:cTn id="6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gtEl>
                                      </p:cBhvr>
                                      <p:to x="100000" y="60000"/>
                                    </p:animScale>
                                    <p:animScale>
                                      <p:cBhvr>
                                        <p:cTn id="68" dur="166" decel="50000">
                                          <p:stCondLst>
                                            <p:cond delay="676"/>
                                          </p:stCondLst>
                                        </p:cTn>
                                        <p:tgtEl>
                                          <p:spTgt spid="7"/>
                                        </p:tgtEl>
                                      </p:cBhvr>
                                      <p:to x="100000" y="100000"/>
                                    </p:animScale>
                                    <p:animScale>
                                      <p:cBhvr>
                                        <p:cTn id="69" dur="26">
                                          <p:stCondLst>
                                            <p:cond delay="1312"/>
                                          </p:stCondLst>
                                        </p:cTn>
                                        <p:tgtEl>
                                          <p:spTgt spid="7"/>
                                        </p:tgtEl>
                                      </p:cBhvr>
                                      <p:to x="100000" y="80000"/>
                                    </p:animScale>
                                    <p:animScale>
                                      <p:cBhvr>
                                        <p:cTn id="70" dur="166" decel="50000">
                                          <p:stCondLst>
                                            <p:cond delay="1338"/>
                                          </p:stCondLst>
                                        </p:cTn>
                                        <p:tgtEl>
                                          <p:spTgt spid="7"/>
                                        </p:tgtEl>
                                      </p:cBhvr>
                                      <p:to x="100000" y="100000"/>
                                    </p:animScale>
                                    <p:animScale>
                                      <p:cBhvr>
                                        <p:cTn id="71" dur="26">
                                          <p:stCondLst>
                                            <p:cond delay="1642"/>
                                          </p:stCondLst>
                                        </p:cTn>
                                        <p:tgtEl>
                                          <p:spTgt spid="7"/>
                                        </p:tgtEl>
                                      </p:cBhvr>
                                      <p:to x="100000" y="90000"/>
                                    </p:animScale>
                                    <p:animScale>
                                      <p:cBhvr>
                                        <p:cTn id="72" dur="166" decel="50000">
                                          <p:stCondLst>
                                            <p:cond delay="1668"/>
                                          </p:stCondLst>
                                        </p:cTn>
                                        <p:tgtEl>
                                          <p:spTgt spid="7"/>
                                        </p:tgtEl>
                                      </p:cBhvr>
                                      <p:to x="100000" y="100000"/>
                                    </p:animScale>
                                    <p:animScale>
                                      <p:cBhvr>
                                        <p:cTn id="73" dur="26">
                                          <p:stCondLst>
                                            <p:cond delay="1808"/>
                                          </p:stCondLst>
                                        </p:cTn>
                                        <p:tgtEl>
                                          <p:spTgt spid="7"/>
                                        </p:tgtEl>
                                      </p:cBhvr>
                                      <p:to x="100000" y="95000"/>
                                    </p:animScale>
                                    <p:animScale>
                                      <p:cBhvr>
                                        <p:cTn id="74" dur="166" decel="50000">
                                          <p:stCondLst>
                                            <p:cond delay="1834"/>
                                          </p:stCondLst>
                                        </p:cTn>
                                        <p:tgtEl>
                                          <p:spTgt spid="7"/>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wipe(down)">
                                      <p:cBhvr>
                                        <p:cTn id="79" dur="580">
                                          <p:stCondLst>
                                            <p:cond delay="0"/>
                                          </p:stCondLst>
                                        </p:cTn>
                                        <p:tgtEl>
                                          <p:spTgt spid="5"/>
                                        </p:tgtEl>
                                      </p:cBhvr>
                                    </p:animEffect>
                                    <p:anim calcmode="lin" valueType="num">
                                      <p:cBhvr>
                                        <p:cTn id="8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85" dur="26">
                                          <p:stCondLst>
                                            <p:cond delay="650"/>
                                          </p:stCondLst>
                                        </p:cTn>
                                        <p:tgtEl>
                                          <p:spTgt spid="5"/>
                                        </p:tgtEl>
                                      </p:cBhvr>
                                      <p:to x="100000" y="60000"/>
                                    </p:animScale>
                                    <p:animScale>
                                      <p:cBhvr>
                                        <p:cTn id="86" dur="166" decel="50000">
                                          <p:stCondLst>
                                            <p:cond delay="676"/>
                                          </p:stCondLst>
                                        </p:cTn>
                                        <p:tgtEl>
                                          <p:spTgt spid="5"/>
                                        </p:tgtEl>
                                      </p:cBhvr>
                                      <p:to x="100000" y="100000"/>
                                    </p:animScale>
                                    <p:animScale>
                                      <p:cBhvr>
                                        <p:cTn id="87" dur="26">
                                          <p:stCondLst>
                                            <p:cond delay="1312"/>
                                          </p:stCondLst>
                                        </p:cTn>
                                        <p:tgtEl>
                                          <p:spTgt spid="5"/>
                                        </p:tgtEl>
                                      </p:cBhvr>
                                      <p:to x="100000" y="80000"/>
                                    </p:animScale>
                                    <p:animScale>
                                      <p:cBhvr>
                                        <p:cTn id="88" dur="166" decel="50000">
                                          <p:stCondLst>
                                            <p:cond delay="1338"/>
                                          </p:stCondLst>
                                        </p:cTn>
                                        <p:tgtEl>
                                          <p:spTgt spid="5"/>
                                        </p:tgtEl>
                                      </p:cBhvr>
                                      <p:to x="100000" y="100000"/>
                                    </p:animScale>
                                    <p:animScale>
                                      <p:cBhvr>
                                        <p:cTn id="89" dur="26">
                                          <p:stCondLst>
                                            <p:cond delay="1642"/>
                                          </p:stCondLst>
                                        </p:cTn>
                                        <p:tgtEl>
                                          <p:spTgt spid="5"/>
                                        </p:tgtEl>
                                      </p:cBhvr>
                                      <p:to x="100000" y="90000"/>
                                    </p:animScale>
                                    <p:animScale>
                                      <p:cBhvr>
                                        <p:cTn id="90" dur="166" decel="50000">
                                          <p:stCondLst>
                                            <p:cond delay="1668"/>
                                          </p:stCondLst>
                                        </p:cTn>
                                        <p:tgtEl>
                                          <p:spTgt spid="5"/>
                                        </p:tgtEl>
                                      </p:cBhvr>
                                      <p:to x="100000" y="100000"/>
                                    </p:animScale>
                                    <p:animScale>
                                      <p:cBhvr>
                                        <p:cTn id="91" dur="26">
                                          <p:stCondLst>
                                            <p:cond delay="1808"/>
                                          </p:stCondLst>
                                        </p:cTn>
                                        <p:tgtEl>
                                          <p:spTgt spid="5"/>
                                        </p:tgtEl>
                                      </p:cBhvr>
                                      <p:to x="100000" y="95000"/>
                                    </p:animScale>
                                    <p:animScale>
                                      <p:cBhvr>
                                        <p:cTn id="92" dur="166" decel="50000">
                                          <p:stCondLst>
                                            <p:cond delay="1834"/>
                                          </p:stCondLst>
                                        </p:cTn>
                                        <p:tgtEl>
                                          <p:spTgt spid="5"/>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wipe(down)">
                                      <p:cBhvr>
                                        <p:cTn id="97" dur="580">
                                          <p:stCondLst>
                                            <p:cond delay="0"/>
                                          </p:stCondLst>
                                        </p:cTn>
                                        <p:tgtEl>
                                          <p:spTgt spid="10"/>
                                        </p:tgtEl>
                                      </p:cBhvr>
                                    </p:animEffect>
                                    <p:anim calcmode="lin" valueType="num">
                                      <p:cBhvr>
                                        <p:cTn id="9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3" dur="26">
                                          <p:stCondLst>
                                            <p:cond delay="650"/>
                                          </p:stCondLst>
                                        </p:cTn>
                                        <p:tgtEl>
                                          <p:spTgt spid="10"/>
                                        </p:tgtEl>
                                      </p:cBhvr>
                                      <p:to x="100000" y="60000"/>
                                    </p:animScale>
                                    <p:animScale>
                                      <p:cBhvr>
                                        <p:cTn id="104" dur="166" decel="50000">
                                          <p:stCondLst>
                                            <p:cond delay="676"/>
                                          </p:stCondLst>
                                        </p:cTn>
                                        <p:tgtEl>
                                          <p:spTgt spid="10"/>
                                        </p:tgtEl>
                                      </p:cBhvr>
                                      <p:to x="100000" y="100000"/>
                                    </p:animScale>
                                    <p:animScale>
                                      <p:cBhvr>
                                        <p:cTn id="105" dur="26">
                                          <p:stCondLst>
                                            <p:cond delay="1312"/>
                                          </p:stCondLst>
                                        </p:cTn>
                                        <p:tgtEl>
                                          <p:spTgt spid="10"/>
                                        </p:tgtEl>
                                      </p:cBhvr>
                                      <p:to x="100000" y="80000"/>
                                    </p:animScale>
                                    <p:animScale>
                                      <p:cBhvr>
                                        <p:cTn id="106" dur="166" decel="50000">
                                          <p:stCondLst>
                                            <p:cond delay="1338"/>
                                          </p:stCondLst>
                                        </p:cTn>
                                        <p:tgtEl>
                                          <p:spTgt spid="10"/>
                                        </p:tgtEl>
                                      </p:cBhvr>
                                      <p:to x="100000" y="100000"/>
                                    </p:animScale>
                                    <p:animScale>
                                      <p:cBhvr>
                                        <p:cTn id="107" dur="26">
                                          <p:stCondLst>
                                            <p:cond delay="1642"/>
                                          </p:stCondLst>
                                        </p:cTn>
                                        <p:tgtEl>
                                          <p:spTgt spid="10"/>
                                        </p:tgtEl>
                                      </p:cBhvr>
                                      <p:to x="100000" y="90000"/>
                                    </p:animScale>
                                    <p:animScale>
                                      <p:cBhvr>
                                        <p:cTn id="108" dur="166" decel="50000">
                                          <p:stCondLst>
                                            <p:cond delay="1668"/>
                                          </p:stCondLst>
                                        </p:cTn>
                                        <p:tgtEl>
                                          <p:spTgt spid="10"/>
                                        </p:tgtEl>
                                      </p:cBhvr>
                                      <p:to x="100000" y="100000"/>
                                    </p:animScale>
                                    <p:animScale>
                                      <p:cBhvr>
                                        <p:cTn id="109" dur="26">
                                          <p:stCondLst>
                                            <p:cond delay="1808"/>
                                          </p:stCondLst>
                                        </p:cTn>
                                        <p:tgtEl>
                                          <p:spTgt spid="10"/>
                                        </p:tgtEl>
                                      </p:cBhvr>
                                      <p:to x="100000" y="95000"/>
                                    </p:animScale>
                                    <p:animScale>
                                      <p:cBhvr>
                                        <p:cTn id="11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izarra">
  <a:themeElements>
    <a:clrScheme name="Pizarr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Pizarr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zarr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Estampado</Template>
  <TotalTime>128</TotalTime>
  <Words>580</Words>
  <Application>Microsoft Office PowerPoint</Application>
  <PresentationFormat>Panorámica</PresentationFormat>
  <Paragraphs>125</Paragraphs>
  <Slides>23</Slides>
  <Notes>1</Notes>
  <HiddenSlides>0</HiddenSlides>
  <MMClips>0</MMClips>
  <ScaleCrop>false</ScaleCrop>
  <HeadingPairs>
    <vt:vector size="6" baseType="variant">
      <vt:variant>
        <vt:lpstr>Fuentes usadas</vt:lpstr>
      </vt:variant>
      <vt:variant>
        <vt:i4>14</vt:i4>
      </vt:variant>
      <vt:variant>
        <vt:lpstr>Tema</vt:lpstr>
      </vt:variant>
      <vt:variant>
        <vt:i4>4</vt:i4>
      </vt:variant>
      <vt:variant>
        <vt:lpstr>Títulos de diapositiva</vt:lpstr>
      </vt:variant>
      <vt:variant>
        <vt:i4>23</vt:i4>
      </vt:variant>
    </vt:vector>
  </HeadingPairs>
  <TitlesOfParts>
    <vt:vector size="41" baseType="lpstr">
      <vt:lpstr>Aharoni</vt:lpstr>
      <vt:lpstr>Arial</vt:lpstr>
      <vt:lpstr>Calibri</vt:lpstr>
      <vt:lpstr>Calibri Light</vt:lpstr>
      <vt:lpstr>Calisto MT</vt:lpstr>
      <vt:lpstr>Century Gothic</vt:lpstr>
      <vt:lpstr>Garamond</vt:lpstr>
      <vt:lpstr>Georgia</vt:lpstr>
      <vt:lpstr>Impact</vt:lpstr>
      <vt:lpstr>Snap ITC</vt:lpstr>
      <vt:lpstr>Symbol</vt:lpstr>
      <vt:lpstr>Tekton Pro</vt:lpstr>
      <vt:lpstr>Trebuchet MS</vt:lpstr>
      <vt:lpstr>Wingdings 2</vt:lpstr>
      <vt:lpstr>Savon</vt:lpstr>
      <vt:lpstr>Tema de Office</vt:lpstr>
      <vt:lpstr>2_Tema de Office</vt:lpstr>
      <vt:lpstr>Pizarra</vt:lpstr>
      <vt:lpstr>GRUPOS DE  ALIMENTOS</vt:lpstr>
      <vt:lpstr>FRUTAS Y VERDURAS </vt:lpstr>
      <vt:lpstr>CEREALES Y TUBERCULOS </vt:lpstr>
      <vt:lpstr>LEGUMINOSAS Y ALIMENTOS DE ORIGEN ANIMAL</vt:lpstr>
      <vt:lpstr>Dieta </vt:lpstr>
      <vt:lpstr>Unidad de alimentación </vt:lpstr>
      <vt:lpstr>Ejemplos: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Necesidades nutrimentales por grupo de edad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Necesidades nutrimentales por grupo de edad</dc:title>
  <dc:creator>elektra</dc:creator>
  <cp:lastModifiedBy>elektra</cp:lastModifiedBy>
  <cp:revision>19</cp:revision>
  <dcterms:created xsi:type="dcterms:W3CDTF">2014-10-04T00:39:51Z</dcterms:created>
  <dcterms:modified xsi:type="dcterms:W3CDTF">2014-10-09T17:12:34Z</dcterms:modified>
</cp:coreProperties>
</file>