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68" r:id="rId3"/>
    <p:sldId id="269" r:id="rId4"/>
    <p:sldId id="265" r:id="rId5"/>
    <p:sldId id="266" r:id="rId6"/>
    <p:sldId id="267" r:id="rId7"/>
    <p:sldId id="256" r:id="rId8"/>
    <p:sldId id="259" r:id="rId9"/>
    <p:sldId id="258" r:id="rId10"/>
    <p:sldId id="263" r:id="rId11"/>
    <p:sldId id="262" r:id="rId12"/>
    <p:sldId id="260" r:id="rId13"/>
    <p:sldId id="264" r:id="rId14"/>
    <p:sldId id="261" r:id="rId15"/>
    <p:sldId id="272" r:id="rId16"/>
    <p:sldId id="273" r:id="rId17"/>
    <p:sldId id="274" r:id="rId18"/>
    <p:sldId id="275" r:id="rId19"/>
    <p:sldId id="276"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D5264A-54D2-468E-ADCC-89E7E4557CE3}"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406156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D5264A-54D2-468E-ADCC-89E7E4557CE3}" type="datetimeFigureOut">
              <a:rPr lang="es-MX" smtClean="0"/>
              <a:t>02/10/2014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204781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D5264A-54D2-468E-ADCC-89E7E4557CE3}"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2597516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A1D5264A-54D2-468E-ADCC-89E7E4557CE3}" type="datetimeFigureOut">
              <a:rPr lang="es-MX" smtClean="0"/>
              <a:t>02/10/2014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1105265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D5264A-54D2-468E-ADCC-89E7E4557CE3}"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260526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D5264A-54D2-468E-ADCC-89E7E4557CE3}"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233354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D5264A-54D2-468E-ADCC-89E7E4557CE3}"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420874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D5264A-54D2-468E-ADCC-89E7E4557CE3}"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58863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1D5264A-54D2-468E-ADCC-89E7E4557CE3}" type="datetimeFigureOut">
              <a:rPr lang="es-MX" smtClean="0"/>
              <a:t>02/10/2014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375797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1D5264A-54D2-468E-ADCC-89E7E4557CE3}" type="datetimeFigureOut">
              <a:rPr lang="es-MX" smtClean="0"/>
              <a:t>02/10/2014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99844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1D5264A-54D2-468E-ADCC-89E7E4557CE3}" type="datetimeFigureOut">
              <a:rPr lang="es-MX" smtClean="0"/>
              <a:t>02/10/2014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113875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5264A-54D2-468E-ADCC-89E7E4557CE3}" type="datetimeFigureOut">
              <a:rPr lang="es-MX" smtClean="0"/>
              <a:t>02/10/2014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58011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D5264A-54D2-468E-ADCC-89E7E4557CE3}" type="datetimeFigureOut">
              <a:rPr lang="es-MX" smtClean="0"/>
              <a:t>02/10/2014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179022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A1D5264A-54D2-468E-ADCC-89E7E4557CE3}" type="datetimeFigureOut">
              <a:rPr lang="es-MX" smtClean="0"/>
              <a:t>02/10/2014</a:t>
            </a:fld>
            <a:endParaRPr lang="es-MX"/>
          </a:p>
        </p:txBody>
      </p:sp>
      <p:sp>
        <p:nvSpPr>
          <p:cNvPr id="6" name="Footer Placeholder 5"/>
          <p:cNvSpPr>
            <a:spLocks noGrp="1"/>
          </p:cNvSpPr>
          <p:nvPr>
            <p:ph type="ftr" sz="quarter" idx="11"/>
          </p:nvPr>
        </p:nvSpPr>
        <p:spPr>
          <a:xfrm>
            <a:off x="590396" y="6041362"/>
            <a:ext cx="3295413" cy="365125"/>
          </a:xfrm>
        </p:spPr>
        <p:txBody>
          <a:bodyPr/>
          <a:lstStyle/>
          <a:p>
            <a:endParaRPr lang="es-MX"/>
          </a:p>
        </p:txBody>
      </p:sp>
      <p:sp>
        <p:nvSpPr>
          <p:cNvPr id="7" name="Slide Number Placeholder 6"/>
          <p:cNvSpPr>
            <a:spLocks noGrp="1"/>
          </p:cNvSpPr>
          <p:nvPr>
            <p:ph type="sldNum" sz="quarter" idx="12"/>
          </p:nvPr>
        </p:nvSpPr>
        <p:spPr>
          <a:xfrm>
            <a:off x="4862689" y="5915888"/>
            <a:ext cx="1062155" cy="490599"/>
          </a:xfrm>
        </p:spPr>
        <p:txBody>
          <a:bodyPr/>
          <a:lstStyle/>
          <a:p>
            <a:fld id="{0F678AC6-AC9D-4C03-AC89-7C0866DF80B3}" type="slidenum">
              <a:rPr lang="es-MX" smtClean="0"/>
              <a:t>‹Nº›</a:t>
            </a:fld>
            <a:endParaRPr lang="es-MX"/>
          </a:p>
        </p:txBody>
      </p:sp>
    </p:spTree>
    <p:extLst>
      <p:ext uri="{BB962C8B-B14F-4D97-AF65-F5344CB8AC3E}">
        <p14:creationId xmlns:p14="http://schemas.microsoft.com/office/powerpoint/2010/main" val="236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MX"/>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1D5264A-54D2-468E-ADCC-89E7E4557CE3}" type="datetimeFigureOut">
              <a:rPr lang="es-MX" smtClean="0"/>
              <a:t>02/10/2014</a:t>
            </a:fld>
            <a:endParaRPr lang="es-MX"/>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F678AC6-AC9D-4C03-AC89-7C0866DF80B3}" type="slidenum">
              <a:rPr lang="es-MX" smtClean="0"/>
              <a:t>‹Nº›</a:t>
            </a:fld>
            <a:endParaRPr lang="es-MX"/>
          </a:p>
        </p:txBody>
      </p:sp>
    </p:spTree>
    <p:extLst>
      <p:ext uri="{BB962C8B-B14F-4D97-AF65-F5344CB8AC3E}">
        <p14:creationId xmlns:p14="http://schemas.microsoft.com/office/powerpoint/2010/main" val="28304324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onsumer.es/seguridad-alimentaria/ciencia-y-tecnologia/2010/10/06/196296.php"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consumer.es/seguridad-alimentaria/sociedad-y-consumo/2012/08/13/211575.php"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FACTORES QUE INFLUYEN EN LA ALIMENTACION DE LOS NIÑOS</a:t>
            </a:r>
            <a:endParaRPr lang="es-MX" dirty="0"/>
          </a:p>
        </p:txBody>
      </p:sp>
    </p:spTree>
    <p:extLst>
      <p:ext uri="{BB962C8B-B14F-4D97-AF65-F5344CB8AC3E}">
        <p14:creationId xmlns:p14="http://schemas.microsoft.com/office/powerpoint/2010/main" val="45253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5122" name="Picture 2" descr="México: La familia Casales de Cuernavaca.  Gastos en alimentos durante una semana: 1,862.78 pesos mexicanos o $ 189.09.  Comidas favoritas: pizza, cangrejo, pasta, pollo.&#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12268200"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 y="5943600"/>
            <a:ext cx="121920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t>México: La familia Casales de Cuernavaca. Gastos en alimentos durante una semana: 1,862.78 pesos mexicanos o $ 189.09. Comidas favoritas: pizza, cangrejo, pasta, pollo</a:t>
            </a:r>
          </a:p>
        </p:txBody>
      </p:sp>
    </p:spTree>
    <p:extLst>
      <p:ext uri="{BB962C8B-B14F-4D97-AF65-F5344CB8AC3E}">
        <p14:creationId xmlns:p14="http://schemas.microsoft.com/office/powerpoint/2010/main" val="231263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4098" name="Picture 2" descr="Estados Unidos: La familia Revis de Carolina del Norte.  Gastos en alimentos durante una semana: $ 341.98.  Comidas favoritas: espaguetis, patatas, pollo de sésamo.&#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 y="5943600"/>
            <a:ext cx="121920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a:t>Estados Unidos: La familia </a:t>
            </a:r>
            <a:r>
              <a:rPr lang="es-MX" dirty="0" err="1"/>
              <a:t>Revis</a:t>
            </a:r>
            <a:r>
              <a:rPr lang="es-MX" dirty="0"/>
              <a:t> de Carolina del Norte. Gastos en alimentos durante una semana: $ 341.98. Comidas favoritas: espaguetis, patatas, pollo de sésamo.</a:t>
            </a:r>
          </a:p>
        </p:txBody>
      </p:sp>
    </p:spTree>
    <p:extLst>
      <p:ext uri="{BB962C8B-B14F-4D97-AF65-F5344CB8AC3E}">
        <p14:creationId xmlns:p14="http://schemas.microsoft.com/office/powerpoint/2010/main" val="2899919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2050" name="Picture 2" descr="Japón: La familia Ukita de Kodaira City.  Gastos en alimentos durante una semana: 37.699 yenes o $ 317.25.  Comidas favoritas: sashimi, fruta, pasteles, papas fri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59436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 y="5943600"/>
            <a:ext cx="12192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t>Japón: La familia </a:t>
            </a:r>
            <a:r>
              <a:rPr lang="es-MX" dirty="0" err="1"/>
              <a:t>Ukita</a:t>
            </a:r>
            <a:r>
              <a:rPr lang="es-MX" dirty="0"/>
              <a:t> de </a:t>
            </a:r>
            <a:r>
              <a:rPr lang="es-MX" dirty="0" err="1"/>
              <a:t>Kodaira</a:t>
            </a:r>
            <a:r>
              <a:rPr lang="es-MX" dirty="0"/>
              <a:t> City. Gastos en alimentos durante una semana: 37.699 yenes o $ 317.25. Comidas favoritas: </a:t>
            </a:r>
            <a:r>
              <a:rPr lang="es-MX" dirty="0" err="1"/>
              <a:t>sashimi</a:t>
            </a:r>
            <a:r>
              <a:rPr lang="es-MX" dirty="0"/>
              <a:t>, fruta, pasteles, papas fritas</a:t>
            </a:r>
          </a:p>
        </p:txBody>
      </p:sp>
    </p:spTree>
    <p:extLst>
      <p:ext uri="{BB962C8B-B14F-4D97-AF65-F5344CB8AC3E}">
        <p14:creationId xmlns:p14="http://schemas.microsoft.com/office/powerpoint/2010/main" val="3668474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6146" name="Picture 2" descr="Groenlandia: Las Madsens de Cap Hope - Gastos en alimentos durante una semana: 1,928.80 corona danesa o $ 277.12.  Comida favorita: oso polar, piel narval, estofado se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 y="5943600"/>
            <a:ext cx="121920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Groenlandia: Las </a:t>
            </a:r>
            <a:r>
              <a:rPr lang="es-MX" dirty="0" err="1"/>
              <a:t>Madsens</a:t>
            </a:r>
            <a:r>
              <a:rPr lang="es-MX" dirty="0"/>
              <a:t> de </a:t>
            </a:r>
            <a:r>
              <a:rPr lang="es-MX" dirty="0" err="1"/>
              <a:t>Cap</a:t>
            </a:r>
            <a:r>
              <a:rPr lang="es-MX" dirty="0"/>
              <a:t> Hope - Gastos en alimentos durante una semana: 1,928.80 corona danesa o $ 277.12. Comida favorita: oso polar, piel narval, estofado sello.</a:t>
            </a:r>
          </a:p>
        </p:txBody>
      </p:sp>
    </p:spTree>
    <p:extLst>
      <p:ext uri="{BB962C8B-B14F-4D97-AF65-F5344CB8AC3E}">
        <p14:creationId xmlns:p14="http://schemas.microsoft.com/office/powerpoint/2010/main" val="2989272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3080" name="Picture 8" descr="Chad: La familia Aboubakar de Breidjing Camp.  Gastos en alimentos para una semana: 685 francos CFA o $ 1.23.  Comidas favoritas: sopa con carne fresca de ove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59435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 y="5943600"/>
            <a:ext cx="121920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Chad: La familia </a:t>
            </a:r>
            <a:r>
              <a:rPr lang="es-MX" dirty="0" err="1"/>
              <a:t>Aboubakar</a:t>
            </a:r>
            <a:r>
              <a:rPr lang="es-MX" dirty="0"/>
              <a:t> de </a:t>
            </a:r>
            <a:r>
              <a:rPr lang="es-MX" dirty="0" err="1"/>
              <a:t>Breidjing</a:t>
            </a:r>
            <a:r>
              <a:rPr lang="es-MX" dirty="0"/>
              <a:t> Camp. Gastos en alimentos para una semana: 685 francos CFA o $ 1.23. Comidas favoritas: sopa con carne fresca de oveja.</a:t>
            </a:r>
          </a:p>
        </p:txBody>
      </p:sp>
      <p:pic>
        <p:nvPicPr>
          <p:cNvPr id="3076" name="Picture 4" descr="Chad: La familia Aboubakar de Breidjing Camp.  Gastos en alimentos para una semana: 685 francos CFA o $ 1.23.  Comidas favoritas: sopa con carne fresca de ove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8" y="0"/>
            <a:ext cx="14287500" cy="950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162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50707" y="188640"/>
            <a:ext cx="9009789" cy="107721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s-MX" sz="3200" dirty="0"/>
              <a:t>¿Cómo afecta la contaminación ambiental a los alimentos?</a:t>
            </a:r>
          </a:p>
        </p:txBody>
      </p:sp>
      <p:sp>
        <p:nvSpPr>
          <p:cNvPr id="5" name="4 Rectángulo"/>
          <p:cNvSpPr/>
          <p:nvPr/>
        </p:nvSpPr>
        <p:spPr>
          <a:xfrm>
            <a:off x="1775520" y="1556792"/>
            <a:ext cx="4572000" cy="3416320"/>
          </a:xfrm>
          <a:prstGeom prst="rect">
            <a:avLst/>
          </a:prstGeom>
        </p:spPr>
        <p:txBody>
          <a:bodyPr>
            <a:spAutoFit/>
          </a:bodyPr>
          <a:lstStyle/>
          <a:p>
            <a:r>
              <a:rPr lang="es-MX" dirty="0"/>
              <a:t>Riesgo para la seguridad de los alimentos, un problema en aumento que precisa actuaciones consecuentes. El medio ambiente representa un factor determinante en la alimentación, influye en la selección de alimentos, determina los que están disponibles en cada región geográfica, condiciona los hábitos alimentarios, afecta a la composición nutricional y puede suponer una importante fuente de </a:t>
            </a:r>
            <a:r>
              <a:rPr lang="es-MX" dirty="0">
                <a:hlinkClick r:id="rId2"/>
              </a:rPr>
              <a:t>contaminación</a:t>
            </a:r>
            <a:endParaRPr lang="es-MX" dirty="0"/>
          </a:p>
        </p:txBody>
      </p:sp>
    </p:spTree>
    <p:extLst>
      <p:ext uri="{BB962C8B-B14F-4D97-AF65-F5344CB8AC3E}">
        <p14:creationId xmlns:p14="http://schemas.microsoft.com/office/powerpoint/2010/main" val="4231535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47728" y="439214"/>
            <a:ext cx="5032378" cy="9233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s-MX" i="1" dirty="0"/>
              <a:t>«El tipo de suelos, la altitud, la latitud y el clima determinan las diferentes variedades de alimentos que crecerán»</a:t>
            </a:r>
            <a:endParaRPr lang="es-MX" dirty="0"/>
          </a:p>
        </p:txBody>
      </p:sp>
      <p:sp>
        <p:nvSpPr>
          <p:cNvPr id="5" name="4 Rectángulo"/>
          <p:cNvSpPr/>
          <p:nvPr/>
        </p:nvSpPr>
        <p:spPr>
          <a:xfrm>
            <a:off x="2279576" y="1997839"/>
            <a:ext cx="4572000" cy="2862322"/>
          </a:xfrm>
          <a:prstGeom prst="rect">
            <a:avLst/>
          </a:prstGeom>
        </p:spPr>
        <p:txBody>
          <a:bodyPr>
            <a:spAutoFit/>
          </a:bodyPr>
          <a:lstStyle/>
          <a:p>
            <a:r>
              <a:rPr lang="es-MX" dirty="0"/>
              <a:t>En cierta manera, el medio ambiente "decide" el tipo de alimentos que se consumen, ya que influye tanto en la calidad como en la cantidad de estos. La climatología es un factor determinante, no solo por los productos que se cultivan en cada zona, sino también por las técnicas de procesado o conservación que se aplican</a:t>
            </a:r>
          </a:p>
        </p:txBody>
      </p:sp>
      <p:pic>
        <p:nvPicPr>
          <p:cNvPr id="1026" name="Picture 2" descr="https://encrypted-tbn1.gstatic.com/images?q=tbn:ANd9GcQ0dU6kf_G1sjf2A7WzHshE7UXpiRWwZDBvwpZNBC7u_L8g4mK5N35n5a5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1700808"/>
            <a:ext cx="2095500" cy="2181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2Jy-NGwJ68Y/Uv-ejwv_k6I/AAAAAAAAX4w/doduTSrKk2U/s16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0" y="4509120"/>
            <a:ext cx="2664296" cy="18483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riprimaria.wikispaces.com/file/view/bosc%202.png/473868190/480x329/bosc%2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768" y="4696583"/>
            <a:ext cx="3203848" cy="215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25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79576" y="260649"/>
            <a:ext cx="7776864" cy="2616101"/>
          </a:xfrm>
          <a:prstGeom prst="rect">
            <a:avLst/>
          </a:prstGeom>
        </p:spPr>
        <p:txBody>
          <a:bodyPr wrap="square">
            <a:spAutoFit/>
          </a:bodyPr>
          <a:lstStyle/>
          <a:p>
            <a:r>
              <a:rPr lang="es-MX" sz="2800" dirty="0"/>
              <a:t>El medio ambiente como fuente de contaminación</a:t>
            </a:r>
          </a:p>
          <a:p>
            <a:r>
              <a:rPr lang="es-MX" dirty="0"/>
              <a:t>La presencia de bacterias es la principal fuente de contaminación en los alimentos procedentes del medio ambiente, más allá de los metales pesados u otras </a:t>
            </a:r>
            <a:r>
              <a:rPr lang="es-MX" dirty="0">
                <a:hlinkClick r:id="rId2"/>
              </a:rPr>
              <a:t>sustancias químicas</a:t>
            </a:r>
            <a:r>
              <a:rPr lang="es-MX" dirty="0"/>
              <a:t>. </a:t>
            </a:r>
            <a:r>
              <a:rPr lang="es-MX" i="1" dirty="0"/>
              <a:t>Salmonella</a:t>
            </a:r>
            <a:r>
              <a:rPr lang="es-MX" dirty="0"/>
              <a:t>, </a:t>
            </a:r>
            <a:r>
              <a:rPr lang="es-MX" i="1" dirty="0"/>
              <a:t>E. </a:t>
            </a:r>
            <a:r>
              <a:rPr lang="es-MX" i="1" dirty="0" err="1"/>
              <a:t>coli</a:t>
            </a:r>
            <a:r>
              <a:rPr lang="es-MX" dirty="0"/>
              <a:t>, </a:t>
            </a:r>
            <a:r>
              <a:rPr lang="es-MX" i="1" dirty="0" err="1"/>
              <a:t>Yersinia</a:t>
            </a:r>
            <a:r>
              <a:rPr lang="es-MX" dirty="0"/>
              <a:t>, </a:t>
            </a:r>
            <a:r>
              <a:rPr lang="es-MX" i="1" dirty="0"/>
              <a:t>Listeria</a:t>
            </a:r>
            <a:r>
              <a:rPr lang="es-MX" dirty="0"/>
              <a:t> o </a:t>
            </a:r>
            <a:r>
              <a:rPr lang="es-MX" i="1" dirty="0" err="1"/>
              <a:t>Campylobacter</a:t>
            </a:r>
            <a:r>
              <a:rPr lang="es-MX" dirty="0" err="1"/>
              <a:t>son</a:t>
            </a:r>
            <a:r>
              <a:rPr lang="es-MX" dirty="0"/>
              <a:t> los más frecuentes y de creciente importancia, ya que cada vez más presentan una mayor resistencia. </a:t>
            </a:r>
          </a:p>
        </p:txBody>
      </p:sp>
      <p:pic>
        <p:nvPicPr>
          <p:cNvPr id="2050" name="Picture 2" descr="http://4.bp.blogspot.com/-vzsj2NhWHQ4/UnvsfZz9VBI/AAAAAAAASfs/73Jc_lrQOw8/s1600/los-diez-lugares-mas-contaminados-del-planet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72" y="2780928"/>
            <a:ext cx="3679766"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73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47528" y="404664"/>
            <a:ext cx="4572000" cy="2308324"/>
          </a:xfrm>
          <a:prstGeom prst="rect">
            <a:avLst/>
          </a:prstGeom>
        </p:spPr>
        <p:txBody>
          <a:bodyPr>
            <a:spAutoFit/>
          </a:bodyPr>
          <a:lstStyle/>
          <a:p>
            <a:r>
              <a:rPr lang="es-MX" dirty="0"/>
              <a:t>Mercurio. La principal fuente de contaminación son las industrias químicas, ya que desechan una gran cantidad de este metal que se procesa en la naturaleza y acaba por ser acumulable. El pescado y productos pesqueros son la principal fuente de este metal</a:t>
            </a:r>
          </a:p>
        </p:txBody>
      </p:sp>
      <p:sp>
        <p:nvSpPr>
          <p:cNvPr id="3" name="2 Rectángulo"/>
          <p:cNvSpPr/>
          <p:nvPr/>
        </p:nvSpPr>
        <p:spPr>
          <a:xfrm>
            <a:off x="6073350" y="2564905"/>
            <a:ext cx="4572000" cy="4031873"/>
          </a:xfrm>
          <a:prstGeom prst="rect">
            <a:avLst/>
          </a:prstGeom>
        </p:spPr>
        <p:txBody>
          <a:bodyPr>
            <a:spAutoFit/>
          </a:bodyPr>
          <a:lstStyle/>
          <a:p>
            <a:r>
              <a:rPr lang="es-MX" sz="1600" dirty="0"/>
              <a:t>Plomo. El plomo es un metal hasta ahora presente en herramientas como las tuberías, con lo que favorecía su acumulación en el agua de consumo. Hoy en día se han eliminado este tipo de tuberías o se han sustituido los cierres de plomo de las latas, lo que ha reducido de forma notable su acción. No obstante, este metal está presente como consecuencia del uso de gasolina y, si bien hoy en día, gracias al uso de gasolina sin plomo, el problema es mucho menor, se ha certificado que la cantidad de plomo en los cultivos de vegetales situados en las zonas más lejanas a autopistas y carreteras muy transitadas es menor</a:t>
            </a:r>
          </a:p>
        </p:txBody>
      </p:sp>
      <p:pic>
        <p:nvPicPr>
          <p:cNvPr id="3074" name="Picture 2" descr="http://www.fotorevista.com.ar/SFotos/09/08/03/0908030119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7" y="3284088"/>
            <a:ext cx="3589513" cy="25935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lanetaazul.com.mx/site/wp-content/uploads/2011/08/aguas-contaminad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56" y="54383"/>
            <a:ext cx="381000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573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03512" y="116633"/>
            <a:ext cx="4572000" cy="3139321"/>
          </a:xfrm>
          <a:prstGeom prst="rect">
            <a:avLst/>
          </a:prstGeom>
        </p:spPr>
        <p:txBody>
          <a:bodyPr>
            <a:spAutoFit/>
          </a:bodyPr>
          <a:lstStyle/>
          <a:p>
            <a:endParaRPr lang="es-MX" dirty="0"/>
          </a:p>
          <a:p>
            <a:r>
              <a:rPr lang="es-MX" dirty="0"/>
              <a:t>Cadmio. Es de procedencia industrial, presente en pilas, plásticos, en las minas o en colorantes industriales. Según los especialistas, la ingesta de este metal se aproxima a la tolerada según la Organización Mundial de la Salud (OMS). El cadmio puede pasar del suelo a los vegetales de forma rápida, lo que favorece su detección en los alimentos.</a:t>
            </a:r>
          </a:p>
        </p:txBody>
      </p:sp>
      <p:sp>
        <p:nvSpPr>
          <p:cNvPr id="4" name="3 Rectángulo"/>
          <p:cNvSpPr/>
          <p:nvPr/>
        </p:nvSpPr>
        <p:spPr>
          <a:xfrm>
            <a:off x="6298771" y="2826127"/>
            <a:ext cx="4572000" cy="3785652"/>
          </a:xfrm>
          <a:prstGeom prst="rect">
            <a:avLst/>
          </a:prstGeom>
        </p:spPr>
        <p:txBody>
          <a:bodyPr>
            <a:spAutoFit/>
          </a:bodyPr>
          <a:lstStyle/>
          <a:p>
            <a:r>
              <a:rPr lang="es-MX" sz="1600" dirty="0"/>
              <a:t>PLAGUICIDAS</a:t>
            </a:r>
          </a:p>
          <a:p>
            <a:endParaRPr lang="es-MX" sz="1600" dirty="0"/>
          </a:p>
          <a:p>
            <a:r>
              <a:rPr lang="es-MX" sz="1600" dirty="0"/>
              <a:t>Los plaguicidas suponen un factor muy importante en la contaminación ambiental. Su aplicación no es directa a los alimentos, pero su uso en los cultivos fomenta su acción. Los alimentos más castigados por el uso de estas sustancias tan tóxicas son los vegetales, frutas y hortalizas, la leche, los derivados lácteos, los aceites y los productos de origen animal, como la carne y los huevos. Aunque estos químicos están controlados por ley y su uso es en principio restringido, son habituales los restos en los alimentos que llegan al consumidor.</a:t>
            </a:r>
          </a:p>
        </p:txBody>
      </p:sp>
      <p:pic>
        <p:nvPicPr>
          <p:cNvPr id="4098" name="Picture 2" descr="http://www.lajornadanet.com/diario/archivo/2011/agosto/9/5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3645024"/>
            <a:ext cx="2857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1.gstatic.com/images?q=tbn:ANd9GcQI9b0SYFiQ9qQ6CM4V3PIbT11jkJwjlQ1g3LwocVt3yQy34O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1" y="476673"/>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22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4923" y="1609859"/>
            <a:ext cx="10572000" cy="1767150"/>
          </a:xfrm>
        </p:spPr>
        <p:txBody>
          <a:bodyPr/>
          <a:lstStyle/>
          <a:p>
            <a:r>
              <a:rPr lang="es-ES" dirty="0" smtClean="0"/>
              <a:t>FACTORES AFECTIVOS </a:t>
            </a:r>
            <a:endParaRPr lang="es-ES" dirty="0"/>
          </a:p>
        </p:txBody>
      </p:sp>
      <p:pic>
        <p:nvPicPr>
          <p:cNvPr id="1026" name="Picture 2" descr="http://eldiariodelanena.com/wp-content/uploads/2012/06/ALIMENTOS-PARA-BAJAR-EST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617" y="415262"/>
            <a:ext cx="2010612" cy="1900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omoscolombianos.com/wp-content/uploads/2012/01/nutricion-est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612" y="415262"/>
            <a:ext cx="3827318" cy="1900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_U5N4l99eZyA/TDE7MeOZUJI/AAAAAAAAABI/v4UrcwS-GW0/s400/EXCESO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88" y="3509963"/>
            <a:ext cx="2223270" cy="16741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equenin.com.co/PageFiles/13241/MagazinMujer_NutricionYRecet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071" y="3967064"/>
            <a:ext cx="3548207" cy="24340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lstb.msn.com/i/CE/CEB5BD8328E65728FF9021E70B5A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7990" y="3509963"/>
            <a:ext cx="2653334" cy="22288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enervizante.com/wp-content/uploads/2011/08/chocolate-300x2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4883" y="415262"/>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579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51031" y="526685"/>
            <a:ext cx="6096000" cy="3108543"/>
          </a:xfrm>
          <a:prstGeom prst="rect">
            <a:avLst/>
          </a:prstGeom>
        </p:spPr>
        <p:txBody>
          <a:bodyPr>
            <a:spAutoFit/>
          </a:bodyPr>
          <a:lstStyle/>
          <a:p>
            <a:pPr algn="ctr"/>
            <a:r>
              <a:rPr lang="es-ES" sz="2800" b="1" i="1" dirty="0" smtClean="0">
                <a:effectLst/>
                <a:latin typeface="Berlin Sans FB" panose="020E0602020502020306" pitchFamily="34" charset="0"/>
              </a:rPr>
              <a:t>Estrés</a:t>
            </a:r>
          </a:p>
          <a:p>
            <a:pPr algn="ctr"/>
            <a:r>
              <a:rPr lang="es-ES" sz="2800" b="0" i="0" dirty="0" smtClean="0">
                <a:effectLst/>
                <a:latin typeface="Berlin Sans FB" panose="020E0602020502020306" pitchFamily="34" charset="0"/>
              </a:rPr>
              <a:t>El estrés (la tensión psicológica) es una característica frecuente de la vida moderna y puede modificar las conductas que afectan a la salud, como el ejercicio físico, el consumo de tabaco o la elección de alimentos. </a:t>
            </a:r>
            <a:endParaRPr lang="es-ES" sz="2800" b="0" i="0" dirty="0">
              <a:effectLst/>
              <a:latin typeface="Berlin Sans FB" panose="020E0602020502020306" pitchFamily="34" charset="0"/>
            </a:endParaRPr>
          </a:p>
        </p:txBody>
      </p:sp>
      <p:sp>
        <p:nvSpPr>
          <p:cNvPr id="5" name="Rectángulo 4"/>
          <p:cNvSpPr/>
          <p:nvPr/>
        </p:nvSpPr>
        <p:spPr>
          <a:xfrm>
            <a:off x="3151031" y="3830220"/>
            <a:ext cx="6096000" cy="1815882"/>
          </a:xfrm>
          <a:prstGeom prst="rect">
            <a:avLst/>
          </a:prstGeom>
        </p:spPr>
        <p:txBody>
          <a:bodyPr>
            <a:spAutoFit/>
          </a:bodyPr>
          <a:lstStyle/>
          <a:p>
            <a:pPr algn="ctr"/>
            <a:r>
              <a:rPr lang="es-ES" sz="2800" b="0" i="0" dirty="0" smtClean="0">
                <a:effectLst/>
                <a:latin typeface="Berlin Sans FB" panose="020E0602020502020306" pitchFamily="34" charset="0"/>
              </a:rPr>
              <a:t>En general, algunas personas comen más de lo normal, y otras menos de lo normal, cuando se ven sometidas a estrés</a:t>
            </a:r>
            <a:endParaRPr lang="es-ES" sz="2800" dirty="0">
              <a:latin typeface="Berlin Sans FB" panose="020E0602020502020306" pitchFamily="34" charset="0"/>
            </a:endParaRPr>
          </a:p>
        </p:txBody>
      </p:sp>
    </p:spTree>
    <p:extLst>
      <p:ext uri="{BB962C8B-B14F-4D97-AF65-F5344CB8AC3E}">
        <p14:creationId xmlns:p14="http://schemas.microsoft.com/office/powerpoint/2010/main" val="4275805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sz="8000" dirty="0" smtClean="0"/>
              <a:t>FACTORES ECONOMICOS</a:t>
            </a:r>
            <a:endParaRPr lang="es-MX" sz="8000" dirty="0"/>
          </a:p>
        </p:txBody>
      </p:sp>
      <p:sp>
        <p:nvSpPr>
          <p:cNvPr id="3" name="Subtítulo 2"/>
          <p:cNvSpPr>
            <a:spLocks noGrp="1"/>
          </p:cNvSpPr>
          <p:nvPr>
            <p:ph type="subTitle" idx="1"/>
          </p:nvPr>
        </p:nvSpPr>
        <p:spPr>
          <a:xfrm>
            <a:off x="810001" y="5280847"/>
            <a:ext cx="10572000" cy="952528"/>
          </a:xfrm>
        </p:spPr>
        <p:txBody>
          <a:bodyPr>
            <a:noAutofit/>
          </a:bodyPr>
          <a:lstStyle/>
          <a:p>
            <a:r>
              <a:rPr lang="es-MX" sz="3600" dirty="0" smtClean="0"/>
              <a:t>QUE INFLUYEN EN LA  NUTRICION DE LOS NIÑOS</a:t>
            </a:r>
            <a:endParaRPr lang="es-MX" sz="3600" dirty="0"/>
          </a:p>
        </p:txBody>
      </p:sp>
    </p:spTree>
    <p:extLst>
      <p:ext uri="{BB962C8B-B14F-4D97-AF65-F5344CB8AC3E}">
        <p14:creationId xmlns:p14="http://schemas.microsoft.com/office/powerpoint/2010/main" val="147048083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ECONOMIA</a:t>
            </a:r>
            <a:endParaRPr lang="es-MX" dirty="0"/>
          </a:p>
        </p:txBody>
      </p:sp>
      <p:sp>
        <p:nvSpPr>
          <p:cNvPr id="5" name="Marcador de contenido 4"/>
          <p:cNvSpPr>
            <a:spLocks noGrp="1"/>
          </p:cNvSpPr>
          <p:nvPr>
            <p:ph sz="half" idx="1"/>
          </p:nvPr>
        </p:nvSpPr>
        <p:spPr/>
        <p:txBody>
          <a:bodyPr>
            <a:normAutofit/>
          </a:bodyPr>
          <a:lstStyle/>
          <a:p>
            <a:r>
              <a:rPr lang="es-MX" sz="2000" dirty="0"/>
              <a:t>E</a:t>
            </a:r>
            <a:r>
              <a:rPr lang="es-MX" sz="2000" dirty="0" smtClean="0"/>
              <a:t>s </a:t>
            </a:r>
            <a:r>
              <a:rPr lang="es-MX" sz="2000" dirty="0"/>
              <a:t>la insuficiencia de recursos económicos que prevalece en muchas familias mexicanas, debido a los bajos ingresos y el desempleo. Las madres señalan que tienen dificultades para adquirir ciertos productos </a:t>
            </a:r>
            <a:r>
              <a:rPr lang="es-MX" sz="2000" dirty="0" smtClean="0"/>
              <a:t>nutritivos</a:t>
            </a:r>
            <a:r>
              <a:rPr lang="es-MX" sz="2000" dirty="0"/>
              <a:t>, como frutas y verduras, por su alto costo.</a:t>
            </a:r>
          </a:p>
        </p:txBody>
      </p:sp>
      <p:pic>
        <p:nvPicPr>
          <p:cNvPr id="7" name="Marcador de conteni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56475" y="3098800"/>
            <a:ext cx="2857500" cy="1885950"/>
          </a:xfrm>
        </p:spPr>
      </p:pic>
    </p:spTree>
    <p:extLst>
      <p:ext uri="{BB962C8B-B14F-4D97-AF65-F5344CB8AC3E}">
        <p14:creationId xmlns:p14="http://schemas.microsoft.com/office/powerpoint/2010/main" val="3103645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CARENCIA DE RECURSOS</a:t>
            </a:r>
            <a:endParaRPr lang="es-MX" dirty="0"/>
          </a:p>
        </p:txBody>
      </p:sp>
      <p:pic>
        <p:nvPicPr>
          <p:cNvPr id="9" name="Marcador de contenido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0615" y="2034491"/>
            <a:ext cx="4378816" cy="4290199"/>
          </a:xfrm>
        </p:spPr>
      </p:pic>
      <p:sp>
        <p:nvSpPr>
          <p:cNvPr id="6" name="Marcador de contenido 5"/>
          <p:cNvSpPr>
            <a:spLocks noGrp="1"/>
          </p:cNvSpPr>
          <p:nvPr>
            <p:ph sz="half" idx="2"/>
          </p:nvPr>
        </p:nvSpPr>
        <p:spPr/>
        <p:txBody>
          <a:bodyPr/>
          <a:lstStyle/>
          <a:p>
            <a:r>
              <a:rPr lang="es-MX" dirty="0"/>
              <a:t>Por esta razón, productos baratos como el pan, la tortilla y el frijol son consumidos con una alta frecuencia, independientemente de su aporte </a:t>
            </a:r>
            <a:r>
              <a:rPr lang="es-MX" dirty="0" smtClean="0"/>
              <a:t>nutricional, en exceso los resultados no son buenos.</a:t>
            </a:r>
            <a:endParaRPr lang="es-MX" dirty="0"/>
          </a:p>
        </p:txBody>
      </p:sp>
    </p:spTree>
    <p:extLst>
      <p:ext uri="{BB962C8B-B14F-4D97-AF65-F5344CB8AC3E}">
        <p14:creationId xmlns:p14="http://schemas.microsoft.com/office/powerpoint/2010/main" val="1996547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dirty="0"/>
          </a:p>
        </p:txBody>
      </p:sp>
      <p:sp>
        <p:nvSpPr>
          <p:cNvPr id="3" name="Subtítulo 2"/>
          <p:cNvSpPr>
            <a:spLocks noGrp="1"/>
          </p:cNvSpPr>
          <p:nvPr>
            <p:ph type="subTitle" idx="1"/>
          </p:nvPr>
        </p:nvSpPr>
        <p:spPr/>
        <p:txBody>
          <a:bodyPr/>
          <a:lstStyle/>
          <a:p>
            <a:endParaRPr lang="es-MX"/>
          </a:p>
        </p:txBody>
      </p:sp>
      <p:pic>
        <p:nvPicPr>
          <p:cNvPr id="1026" name="Picture 2" descr="http://app.innatia.info/wp-content/uploads/2013/04/comida-famili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198266" y="3202058"/>
            <a:ext cx="8663354" cy="707886"/>
          </a:xfrm>
          <a:prstGeom prst="rect">
            <a:avLst/>
          </a:prstGeom>
          <a:noFill/>
        </p:spPr>
        <p:txBody>
          <a:bodyPr wrap="square" rtlCol="0">
            <a:spAutoFit/>
          </a:bodyPr>
          <a:lstStyle/>
          <a:p>
            <a:r>
              <a:rPr lang="es-MX" sz="3600" dirty="0" smtClean="0"/>
              <a:t>	</a:t>
            </a:r>
            <a:r>
              <a:rPr lang="es-MX" sz="4000" b="1" dirty="0" smtClean="0">
                <a:latin typeface="Arial Black" panose="020B0A04020102020204" pitchFamily="34" charset="0"/>
              </a:rPr>
              <a:t>FACTORES CULTURALES</a:t>
            </a:r>
            <a:endParaRPr lang="es-MX" sz="4000" b="1" dirty="0">
              <a:latin typeface="Arial Black" panose="020B0A04020102020204" pitchFamily="34" charset="0"/>
            </a:endParaRPr>
          </a:p>
        </p:txBody>
      </p:sp>
    </p:spTree>
    <p:extLst>
      <p:ext uri="{BB962C8B-B14F-4D97-AF65-F5344CB8AC3E}">
        <p14:creationId xmlns:p14="http://schemas.microsoft.com/office/powerpoint/2010/main" val="3475347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risscrossEtching trans="63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00283" y="2258062"/>
            <a:ext cx="10515600" cy="3679371"/>
          </a:xfrm>
        </p:spPr>
        <p:txBody>
          <a:bodyPr>
            <a:noAutofit/>
          </a:bodyPr>
          <a:lstStyle/>
          <a:p>
            <a:r>
              <a:rPr lang="es-MX" sz="3600" dirty="0">
                <a:solidFill>
                  <a:schemeClr val="bg1"/>
                </a:solidFill>
              </a:rPr>
              <a:t>La geografía, el </a:t>
            </a:r>
            <a:r>
              <a:rPr lang="es-MX" sz="3600" dirty="0" smtClean="0">
                <a:solidFill>
                  <a:schemeClr val="bg1"/>
                </a:solidFill>
              </a:rPr>
              <a:t>clima, </a:t>
            </a:r>
            <a:r>
              <a:rPr lang="es-MX" sz="3600" dirty="0">
                <a:solidFill>
                  <a:schemeClr val="bg1"/>
                </a:solidFill>
              </a:rPr>
              <a:t>e</a:t>
            </a:r>
            <a:r>
              <a:rPr lang="es-MX" sz="3600" dirty="0" smtClean="0">
                <a:solidFill>
                  <a:schemeClr val="bg1"/>
                </a:solidFill>
              </a:rPr>
              <a:t>l origen étnico de las personas y su la herencia cultural determinan las preferencias alimentarias de </a:t>
            </a:r>
            <a:r>
              <a:rPr lang="es-MX" sz="3600" dirty="0">
                <a:solidFill>
                  <a:schemeClr val="bg1"/>
                </a:solidFill>
              </a:rPr>
              <a:t>un país. Son muchos los países y abundante la variedad gastronómica que se puede encontrar en cada uno de ellos, con sus alimentos, recetas típicas y </a:t>
            </a:r>
            <a:r>
              <a:rPr lang="es-MX" sz="3600" dirty="0" smtClean="0">
                <a:solidFill>
                  <a:schemeClr val="bg1"/>
                </a:solidFill>
              </a:rPr>
              <a:t>tradicionales.</a:t>
            </a:r>
          </a:p>
        </p:txBody>
      </p:sp>
    </p:spTree>
    <p:extLst>
      <p:ext uri="{BB962C8B-B14F-4D97-AF65-F5344CB8AC3E}">
        <p14:creationId xmlns:p14="http://schemas.microsoft.com/office/powerpoint/2010/main" val="3577619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3910"/>
                    </a14:imgEffect>
                    <a14:imgEffect>
                      <a14:saturation sat="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43000"/>
            <a:ext cx="10515600" cy="5033963"/>
          </a:xfrm>
        </p:spPr>
        <p:txBody>
          <a:bodyPr>
            <a:normAutofit fontScale="92500"/>
          </a:bodyPr>
          <a:lstStyle/>
          <a:p>
            <a:pPr marL="0" indent="0">
              <a:buNone/>
            </a:pPr>
            <a:endParaRPr lang="es-MX" b="0" i="0" dirty="0" smtClean="0">
              <a:solidFill>
                <a:srgbClr val="333333"/>
              </a:solidFill>
              <a:effectLst/>
              <a:latin typeface="Georgia" panose="02040502050405020303" pitchFamily="18" charset="0"/>
            </a:endParaRPr>
          </a:p>
          <a:p>
            <a:pPr marL="0" indent="0">
              <a:buNone/>
            </a:pPr>
            <a:r>
              <a:rPr lang="es-MX" sz="3200" i="0" dirty="0" smtClean="0">
                <a:solidFill>
                  <a:srgbClr val="333333"/>
                </a:solidFill>
                <a:effectLst/>
                <a:latin typeface="Georgia" panose="02040502050405020303" pitchFamily="18" charset="0"/>
              </a:rPr>
              <a:t>Las influencias culturales conducen a diferencias en el consumo habitual de determinados alimentos y en las costumbres de preparación de los mismos; en ciertos casos, pueden conducir a restricciones tales como la exclusión de la carne y de la leche de la alimentación. Sin embargo, es posible cambiar las influencias culturales: cuando un individuo pasa a vivir en otro país, suele adoptar los hábitos alimentarios concretos de la cultura local de ese país.</a:t>
            </a:r>
          </a:p>
          <a:p>
            <a:pPr marL="0" indent="0">
              <a:buNone/>
            </a:pPr>
            <a:endParaRPr lang="es-MX" dirty="0" smtClean="0">
              <a:solidFill>
                <a:schemeClr val="bg1"/>
              </a:solidFill>
            </a:endParaRPr>
          </a:p>
          <a:p>
            <a:pPr marL="0" indent="0" algn="r">
              <a:buNone/>
            </a:pPr>
            <a:r>
              <a:rPr lang="es-MX" sz="2000" dirty="0">
                <a:solidFill>
                  <a:schemeClr val="bg1"/>
                </a:solidFill>
              </a:rPr>
              <a:t>Peter </a:t>
            </a:r>
            <a:r>
              <a:rPr lang="es-MX" sz="2000" dirty="0" err="1" smtClean="0">
                <a:solidFill>
                  <a:schemeClr val="bg1"/>
                </a:solidFill>
              </a:rPr>
              <a:t>Menzel</a:t>
            </a:r>
            <a:r>
              <a:rPr lang="es-MX" sz="2000" dirty="0" smtClean="0">
                <a:solidFill>
                  <a:schemeClr val="bg1"/>
                </a:solidFill>
              </a:rPr>
              <a:t>. Planeta </a:t>
            </a:r>
            <a:r>
              <a:rPr lang="es-MX" sz="2000" dirty="0">
                <a:solidFill>
                  <a:schemeClr val="bg1"/>
                </a:solidFill>
              </a:rPr>
              <a:t>hambriento: Lo que come el </a:t>
            </a:r>
            <a:r>
              <a:rPr lang="es-MX" sz="2000" dirty="0" smtClean="0">
                <a:solidFill>
                  <a:schemeClr val="bg1"/>
                </a:solidFill>
              </a:rPr>
              <a:t>mundo</a:t>
            </a:r>
            <a:endParaRPr lang="es-MX" sz="2000" dirty="0">
              <a:solidFill>
                <a:schemeClr val="bg1"/>
              </a:solidFill>
            </a:endParaRPr>
          </a:p>
        </p:txBody>
      </p:sp>
    </p:spTree>
    <p:extLst>
      <p:ext uri="{BB962C8B-B14F-4D97-AF65-F5344CB8AC3E}">
        <p14:creationId xmlns:p14="http://schemas.microsoft.com/office/powerpoint/2010/main" val="34597966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Cita</Template>
  <TotalTime>107</TotalTime>
  <Words>901</Words>
  <Application>Microsoft Office PowerPoint</Application>
  <PresentationFormat>Panorámica</PresentationFormat>
  <Paragraphs>35</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 Black</vt:lpstr>
      <vt:lpstr>Berlin Sans FB</vt:lpstr>
      <vt:lpstr>Century Gothic</vt:lpstr>
      <vt:lpstr>Georgia</vt:lpstr>
      <vt:lpstr>Wingdings 2</vt:lpstr>
      <vt:lpstr>Citable</vt:lpstr>
      <vt:lpstr>FACTORES QUE INFLUYEN EN LA ALIMENTACION DE LOS NIÑOS</vt:lpstr>
      <vt:lpstr>FACTORES AFECTIVOS </vt:lpstr>
      <vt:lpstr>Presentación de PowerPoint</vt:lpstr>
      <vt:lpstr>FACTORES ECONOMICOS</vt:lpstr>
      <vt:lpstr>ECONOMIA</vt:lpstr>
      <vt:lpstr>CARENCIA DE RECURSOS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kristopher padronzio</cp:lastModifiedBy>
  <cp:revision>12</cp:revision>
  <dcterms:created xsi:type="dcterms:W3CDTF">2014-09-21T21:48:30Z</dcterms:created>
  <dcterms:modified xsi:type="dcterms:W3CDTF">2014-10-02T17:12:46Z</dcterms:modified>
</cp:coreProperties>
</file>